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4" r:id="rId1"/>
  </p:sldMasterIdLst>
  <p:notesMasterIdLst>
    <p:notesMasterId r:id="rId71"/>
  </p:notesMasterIdLst>
  <p:sldIdLst>
    <p:sldId id="256" r:id="rId2"/>
    <p:sldId id="257" r:id="rId3"/>
    <p:sldId id="258" r:id="rId4"/>
    <p:sldId id="333" r:id="rId5"/>
    <p:sldId id="274" r:id="rId6"/>
    <p:sldId id="260" r:id="rId7"/>
    <p:sldId id="262" r:id="rId8"/>
    <p:sldId id="325" r:id="rId9"/>
    <p:sldId id="263" r:id="rId10"/>
    <p:sldId id="264" r:id="rId11"/>
    <p:sldId id="266" r:id="rId12"/>
    <p:sldId id="267" r:id="rId13"/>
    <p:sldId id="268" r:id="rId14"/>
    <p:sldId id="283" r:id="rId15"/>
    <p:sldId id="334" r:id="rId16"/>
    <p:sldId id="259" r:id="rId17"/>
    <p:sldId id="275" r:id="rId18"/>
    <p:sldId id="276" r:id="rId19"/>
    <p:sldId id="328" r:id="rId20"/>
    <p:sldId id="332" r:id="rId21"/>
    <p:sldId id="273" r:id="rId22"/>
    <p:sldId id="269" r:id="rId23"/>
    <p:sldId id="271" r:id="rId24"/>
    <p:sldId id="270" r:id="rId25"/>
    <p:sldId id="280" r:id="rId26"/>
    <p:sldId id="277" r:id="rId27"/>
    <p:sldId id="278" r:id="rId28"/>
    <p:sldId id="272" r:id="rId29"/>
    <p:sldId id="327" r:id="rId30"/>
    <p:sldId id="279" r:id="rId31"/>
    <p:sldId id="281" r:id="rId32"/>
    <p:sldId id="284" r:id="rId33"/>
    <p:sldId id="285" r:id="rId34"/>
    <p:sldId id="324" r:id="rId35"/>
    <p:sldId id="286" r:id="rId36"/>
    <p:sldId id="322" r:id="rId37"/>
    <p:sldId id="287" r:id="rId38"/>
    <p:sldId id="288" r:id="rId39"/>
    <p:sldId id="331" r:id="rId40"/>
    <p:sldId id="317" r:id="rId41"/>
    <p:sldId id="291" r:id="rId42"/>
    <p:sldId id="293" r:id="rId43"/>
    <p:sldId id="323" r:id="rId44"/>
    <p:sldId id="294" r:id="rId45"/>
    <p:sldId id="295" r:id="rId46"/>
    <p:sldId id="296" r:id="rId47"/>
    <p:sldId id="298" r:id="rId48"/>
    <p:sldId id="297" r:id="rId49"/>
    <p:sldId id="303" r:id="rId50"/>
    <p:sldId id="319" r:id="rId51"/>
    <p:sldId id="299" r:id="rId52"/>
    <p:sldId id="329" r:id="rId53"/>
    <p:sldId id="330" r:id="rId54"/>
    <p:sldId id="304" r:id="rId55"/>
    <p:sldId id="308" r:id="rId56"/>
    <p:sldId id="305" r:id="rId57"/>
    <p:sldId id="307" r:id="rId58"/>
    <p:sldId id="306" r:id="rId59"/>
    <p:sldId id="313" r:id="rId60"/>
    <p:sldId id="311" r:id="rId61"/>
    <p:sldId id="309" r:id="rId62"/>
    <p:sldId id="310" r:id="rId63"/>
    <p:sldId id="312" r:id="rId64"/>
    <p:sldId id="314" r:id="rId65"/>
    <p:sldId id="315" r:id="rId66"/>
    <p:sldId id="316" r:id="rId67"/>
    <p:sldId id="321" r:id="rId68"/>
    <p:sldId id="318" r:id="rId69"/>
    <p:sldId id="320" r:id="rId70"/>
  </p:sldIdLst>
  <p:sldSz cx="9906000" cy="6858000" type="A4"/>
  <p:notesSz cx="7099300" cy="10234613"/>
  <p:embeddedFontLst>
    <p:embeddedFont>
      <p:font typeface="Calibri" panose="020F0502020204030204" pitchFamily="34" charset="0"/>
      <p:regular r:id="rId72"/>
      <p:bold r:id="rId73"/>
      <p:italic r:id="rId74"/>
      <p:boldItalic r:id="rId75"/>
    </p:embeddedFont>
    <p:embeddedFont>
      <p:font typeface="Code New Roman" panose="020B0604020202020204" charset="0"/>
      <p:regular r:id="rId76"/>
    </p:embeddedFont>
    <p:embeddedFont>
      <p:font typeface="Gotham" panose="02000804030000020004" pitchFamily="50" charset="0"/>
      <p:regular r:id="rId77"/>
      <p:bold r:id="rId78"/>
      <p:italic r:id="rId79"/>
      <p:boldItalic r:id="rId80"/>
    </p:embeddedFont>
    <p:embeddedFont>
      <p:font typeface="Gotham Book" panose="02000603040000020004" pitchFamily="2" charset="0"/>
      <p:regular r:id="rId81"/>
      <p:italic r:id="rId82"/>
    </p:embeddedFont>
    <p:embeddedFont>
      <p:font typeface="Gotham Medium" panose="02000603030000020004" pitchFamily="2" charset="0"/>
      <p:regular r:id="rId83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433"/>
    <a:srgbClr val="D9D9D9"/>
    <a:srgbClr val="3C659D"/>
    <a:srgbClr val="A20025"/>
    <a:srgbClr val="668100"/>
    <a:srgbClr val="FFFFFF"/>
    <a:srgbClr val="647687"/>
    <a:srgbClr val="87794E"/>
    <a:srgbClr val="76608A"/>
    <a:srgbClr val="0085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62" autoAdjust="0"/>
    <p:restoredTop sz="94660"/>
  </p:normalViewPr>
  <p:slideViewPr>
    <p:cSldViewPr>
      <p:cViewPr varScale="1">
        <p:scale>
          <a:sx n="83" d="100"/>
          <a:sy n="83" d="100"/>
        </p:scale>
        <p:origin x="1176" y="67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font" Target="fonts/font5.fntdata"/><Relationship Id="rId84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font" Target="fonts/font3.fntdata"/><Relationship Id="rId79" Type="http://schemas.openxmlformats.org/officeDocument/2006/relationships/font" Target="fonts/font8.fntdata"/><Relationship Id="rId87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font" Target="fonts/font11.fntdata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font" Target="fonts/font6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.fntdata"/><Relationship Id="rId80" Type="http://schemas.openxmlformats.org/officeDocument/2006/relationships/font" Target="fonts/font9.fntdata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font" Target="fonts/font4.fntdata"/><Relationship Id="rId83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2.fntdata"/><Relationship Id="rId78" Type="http://schemas.openxmlformats.org/officeDocument/2006/relationships/font" Target="fonts/font7.fntdata"/><Relationship Id="rId81" Type="http://schemas.openxmlformats.org/officeDocument/2006/relationships/font" Target="fonts/font10.fntdata"/><Relationship Id="rId86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B929DA7A-FF37-4E06-83B5-C92103564C50}" type="datetimeFigureOut">
              <a:rPr lang="en-US" smtClean="0"/>
              <a:pPr/>
              <a:t>10/3/2022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9463" y="768350"/>
            <a:ext cx="554037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AB0DAD3E-99F3-4FC4-8505-5984D568528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6">
            <a:extLst>
              <a:ext uri="{FF2B5EF4-FFF2-40B4-BE49-F238E27FC236}">
                <a16:creationId xmlns:a16="http://schemas.microsoft.com/office/drawing/2014/main" id="{157EFC73-737A-4BD1-AE24-821D999C514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duotone>
              <a:prstClr val="black"/>
              <a:srgbClr val="FFFFFF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00"/>
                    </a14:imgEffect>
                    <a14:imgEffect>
                      <a14:brightnessContrast bright="51000" contrast="5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37067" y="5137204"/>
            <a:ext cx="1568933" cy="171406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1592796"/>
            <a:ext cx="9906000" cy="3672408"/>
          </a:xfrm>
          <a:prstGeom prst="rect">
            <a:avLst/>
          </a:prstGeom>
          <a:solidFill>
            <a:srgbClr val="0068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1" name="Rectangle 10"/>
          <p:cNvSpPr/>
          <p:nvPr/>
        </p:nvSpPr>
        <p:spPr>
          <a:xfrm>
            <a:off x="0" y="3429000"/>
            <a:ext cx="9906000" cy="1844824"/>
          </a:xfrm>
          <a:prstGeom prst="rect">
            <a:avLst/>
          </a:prstGeom>
          <a:solidFill>
            <a:srgbClr val="1B90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958985"/>
            <a:ext cx="8420100" cy="1470025"/>
          </a:xfrm>
        </p:spPr>
        <p:txBody>
          <a:bodyPr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Gotham Medium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fr-B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429000"/>
            <a:ext cx="6934200" cy="1415008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fr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62C51-7655-4BA5-9454-2FA93699DA4A}" type="datetime1">
              <a:rPr lang="fr-BE" smtClean="0"/>
              <a:pPr/>
              <a:t>03-10-22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  <p:sp>
        <p:nvSpPr>
          <p:cNvPr id="14338" name="AutoShape 2" descr="https://events-cms.s3.amazonaws.com/uploads/events/53909b2a298edf9b120001cc/event_files/document/53a1c5b2298edf89d7000224-n_essecbusinessschool_hd-png/N_EssecBusinessSchool_HD.png"/>
          <p:cNvSpPr>
            <a:spLocks noChangeAspect="1" noChangeArrowheads="1"/>
          </p:cNvSpPr>
          <p:nvPr/>
        </p:nvSpPr>
        <p:spPr bwMode="auto">
          <a:xfrm>
            <a:off x="155580" y="-136525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160915" y="260648"/>
            <a:ext cx="1035182" cy="968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2" name="Straight Connector 11"/>
          <p:cNvCxnSpPr>
            <a:stCxn id="7" idx="1"/>
            <a:endCxn id="7" idx="3"/>
          </p:cNvCxnSpPr>
          <p:nvPr/>
        </p:nvCxnSpPr>
        <p:spPr>
          <a:xfrm>
            <a:off x="0" y="3429000"/>
            <a:ext cx="9906000" cy="0"/>
          </a:xfrm>
          <a:prstGeom prst="line">
            <a:avLst/>
          </a:prstGeom>
          <a:ln w="6350">
            <a:solidFill>
              <a:srgbClr val="FFFFFF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066633" y="6597352"/>
            <a:ext cx="56925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Gotham Book" pitchFamily="2" charset="0"/>
              </a:rPr>
              <a:t>Copyright © Arnaud De Bruyn   |   ESSEC Business School   |   debruyn@essec.edu</a:t>
            </a:r>
          </a:p>
        </p:txBody>
      </p:sp>
      <p:sp>
        <p:nvSpPr>
          <p:cNvPr id="18" name="AutoShape 2" descr="https://events-cms.s3.amazonaws.com/uploads/events/53909b2a298edf9b120001cc/event_files/document/53a1c5b2298edf89d7000224-n_essecbusinessschool_hd-png/N_EssecBusinessSchool_HD.png">
            <a:extLst>
              <a:ext uri="{FF2B5EF4-FFF2-40B4-BE49-F238E27FC236}">
                <a16:creationId xmlns:a16="http://schemas.microsoft.com/office/drawing/2014/main" id="{6C7B27B8-DCCF-4226-B0D3-198C93966E70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155575" y="-136525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pic>
        <p:nvPicPr>
          <p:cNvPr id="19" name="Picture 4">
            <a:extLst>
              <a:ext uri="{FF2B5EF4-FFF2-40B4-BE49-F238E27FC236}">
                <a16:creationId xmlns:a16="http://schemas.microsoft.com/office/drawing/2014/main" id="{CFEEE427-D1D2-4C48-9D5D-25F54189F03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160912" y="260648"/>
            <a:ext cx="1035182" cy="968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066253B-E129-4ABF-8668-94C10FD2885D}"/>
              </a:ext>
            </a:extLst>
          </p:cNvPr>
          <p:cNvCxnSpPr>
            <a:stCxn id="7" idx="1"/>
            <a:endCxn id="7" idx="3"/>
          </p:cNvCxnSpPr>
          <p:nvPr userDrawn="1"/>
        </p:nvCxnSpPr>
        <p:spPr>
          <a:xfrm>
            <a:off x="0" y="3429000"/>
            <a:ext cx="9906000" cy="0"/>
          </a:xfrm>
          <a:prstGeom prst="line">
            <a:avLst/>
          </a:prstGeom>
          <a:ln w="6350">
            <a:solidFill>
              <a:srgbClr val="FFFFFF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61A073E-13EB-4AC0-BF1D-602791D57CF0}"/>
              </a:ext>
            </a:extLst>
          </p:cNvPr>
          <p:cNvSpPr txBox="1"/>
          <p:nvPr userDrawn="1"/>
        </p:nvSpPr>
        <p:spPr>
          <a:xfrm>
            <a:off x="2066633" y="6597352"/>
            <a:ext cx="577273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Gotham Book" pitchFamily="2" charset="0"/>
              </a:rPr>
              <a:t>Copyright © Arnaud De Bruyn   |   ESSEC Business School   |   debruyn@essec.edu</a:t>
            </a:r>
          </a:p>
        </p:txBody>
      </p:sp>
    </p:spTree>
    <p:extLst>
      <p:ext uri="{BB962C8B-B14F-4D97-AF65-F5344CB8AC3E}">
        <p14:creationId xmlns:p14="http://schemas.microsoft.com/office/powerpoint/2010/main" val="1140482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6575" y="1600206"/>
            <a:ext cx="474662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48300" y="1600206"/>
            <a:ext cx="474662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D7295-120D-4E6D-82EB-3B469155AC22}" type="datetime1">
              <a:rPr lang="fr-BE" smtClean="0"/>
              <a:pPr/>
              <a:t>03-10-22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602194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5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5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77FD9-E13A-44DB-8188-5870EB1BB577}" type="datetime1">
              <a:rPr lang="fr-BE" smtClean="0"/>
              <a:pPr/>
              <a:t>03-10-22</a:t>
            </a:fld>
            <a:endParaRPr lang="fr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32257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E22BE-7CE8-4C35-9735-5F4DA694229A}" type="datetime1">
              <a:rPr lang="fr-BE" smtClean="0"/>
              <a:pPr/>
              <a:t>03-10-22</a:t>
            </a:fld>
            <a:endParaRPr lang="fr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0316973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73E22-B693-416B-AB86-9C3DB0AD2F21}" type="datetime1">
              <a:rPr lang="fr-BE" smtClean="0"/>
              <a:pPr/>
              <a:t>03-10-22</a:t>
            </a:fld>
            <a:endParaRPr lang="fr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83797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2" y="27306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3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4475-AF8E-4D13-85D5-38C590638CA8}" type="datetime1">
              <a:rPr lang="fr-BE" smtClean="0"/>
              <a:pPr/>
              <a:t>03-10-22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597992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fr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52A5E-B904-4660-B546-393C85236AE5}" type="datetime1">
              <a:rPr lang="fr-BE" smtClean="0"/>
              <a:pPr/>
              <a:t>03-10-22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7883995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7610-DBBC-49CD-8499-BCCBC1D4B3B3}" type="datetime1">
              <a:rPr lang="fr-BE" smtClean="0"/>
              <a:pPr/>
              <a:t>03-10-22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747760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80337" y="274649"/>
            <a:ext cx="2414588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6578" y="274649"/>
            <a:ext cx="7078663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D1BD-122E-4A73-B949-AE1BD8FBE9E3}" type="datetime1">
              <a:rPr lang="fr-BE" smtClean="0"/>
              <a:pPr/>
              <a:t>03-10-22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424180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rgbClr val="0068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11"/>
            <a:ext cx="8420100" cy="1362075"/>
          </a:xfrm>
          <a:effectLst/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  <a:ln>
            <a:noFill/>
          </a:ln>
        </p:spPr>
        <p:txBody>
          <a:bodyPr anchor="b"/>
          <a:lstStyle>
            <a:lvl1pPr marL="0" indent="0">
              <a:buNone/>
              <a:defRPr sz="20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CA543-82E5-4C7C-91E7-049B0168D1EF}" type="datetime1">
              <a:rPr lang="fr-BE" smtClean="0"/>
              <a:pPr/>
              <a:t>03-10-22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906000" cy="3429000"/>
          </a:xfrm>
          <a:prstGeom prst="rect">
            <a:avLst/>
          </a:prstGeom>
          <a:solidFill>
            <a:srgbClr val="1B90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3429000"/>
            <a:ext cx="9906000" cy="0"/>
          </a:xfrm>
          <a:prstGeom prst="line">
            <a:avLst/>
          </a:prstGeom>
          <a:ln w="6350">
            <a:solidFill>
              <a:srgbClr val="FFFFFF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 result for essec logo">
            <a:extLst>
              <a:ext uri="{FF2B5EF4-FFF2-40B4-BE49-F238E27FC236}">
                <a16:creationId xmlns:a16="http://schemas.microsoft.com/office/drawing/2014/main" id="{4C16A28B-B1C6-42B7-AD72-C3175BC1FD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9207" y="269206"/>
            <a:ext cx="1287586" cy="1287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429FD82-2F7E-43EB-9083-06DA0D957878}"/>
              </a:ext>
            </a:extLst>
          </p:cNvPr>
          <p:cNvCxnSpPr/>
          <p:nvPr userDrawn="1"/>
        </p:nvCxnSpPr>
        <p:spPr>
          <a:xfrm>
            <a:off x="0" y="3429000"/>
            <a:ext cx="9906000" cy="0"/>
          </a:xfrm>
          <a:prstGeom prst="line">
            <a:avLst/>
          </a:prstGeom>
          <a:ln w="6350">
            <a:solidFill>
              <a:srgbClr val="FFFFFF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7972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0FFB643-9EB5-499D-8E88-67DB0FD29BC1}"/>
              </a:ext>
            </a:extLst>
          </p:cNvPr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rgbClr val="0068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53589A-B3DB-467E-AB43-1708379828EC}"/>
              </a:ext>
            </a:extLst>
          </p:cNvPr>
          <p:cNvSpPr/>
          <p:nvPr/>
        </p:nvSpPr>
        <p:spPr>
          <a:xfrm rot="21216921">
            <a:off x="776536" y="1448780"/>
            <a:ext cx="8352928" cy="39604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270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21216921">
            <a:off x="1826325" y="1511189"/>
            <a:ext cx="7159123" cy="3744417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2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14400" indent="0">
              <a:buNone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37160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82880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5B4036E-7BBF-4B63-A49A-ED1375F69460}"/>
              </a:ext>
            </a:extLst>
          </p:cNvPr>
          <p:cNvGrpSpPr/>
          <p:nvPr/>
        </p:nvGrpSpPr>
        <p:grpSpPr>
          <a:xfrm rot="21216921">
            <a:off x="605081" y="1545474"/>
            <a:ext cx="1193805" cy="2400657"/>
            <a:chOff x="518835" y="4797152"/>
            <a:chExt cx="1193805" cy="240065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0E1B698-1032-4D94-8C2A-F7E3E9910637}"/>
                </a:ext>
              </a:extLst>
            </p:cNvPr>
            <p:cNvSpPr txBox="1"/>
            <p:nvPr userDrawn="1"/>
          </p:nvSpPr>
          <p:spPr>
            <a:xfrm>
              <a:off x="518835" y="4797152"/>
              <a:ext cx="825867" cy="2400657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FR" sz="15000" dirty="0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ʽ</a:t>
              </a:r>
              <a:endParaRPr lang="fr-FR" sz="150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637837A-790F-4CA0-A62A-9321B6695EC0}"/>
                </a:ext>
              </a:extLst>
            </p:cNvPr>
            <p:cNvSpPr txBox="1"/>
            <p:nvPr userDrawn="1"/>
          </p:nvSpPr>
          <p:spPr>
            <a:xfrm>
              <a:off x="886773" y="4797152"/>
              <a:ext cx="825867" cy="2400657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FR" sz="15000" dirty="0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ʽ</a:t>
              </a:r>
              <a:endParaRPr lang="fr-FR" sz="150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16" name="Title 15">
            <a:extLst>
              <a:ext uri="{FF2B5EF4-FFF2-40B4-BE49-F238E27FC236}">
                <a16:creationId xmlns:a16="http://schemas.microsoft.com/office/drawing/2014/main" id="{A7799C70-DAF1-413A-90E1-B5718EAF8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4391525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906000" cy="836712"/>
          </a:xfrm>
          <a:prstGeom prst="rect">
            <a:avLst/>
          </a:prstGeom>
          <a:solidFill>
            <a:srgbClr val="0068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4550" y="980729"/>
            <a:ext cx="6026150" cy="51454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3CD96-2A10-4D56-94FD-8E14761B525E}" type="datetime1">
              <a:rPr lang="fr-BE" smtClean="0"/>
              <a:pPr/>
              <a:t>03-10-22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304797372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906000" cy="836712"/>
          </a:xfrm>
          <a:prstGeom prst="rect">
            <a:avLst/>
          </a:prstGeom>
          <a:solidFill>
            <a:srgbClr val="0068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4C78D-0D56-4A02-94CE-7D36646887F4}" type="datetime1">
              <a:rPr lang="fr-BE" smtClean="0"/>
              <a:pPr/>
              <a:t>03-10-22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916461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0552" y="980735"/>
            <a:ext cx="8490148" cy="5184575"/>
          </a:xfrm>
        </p:spPr>
        <p:txBody>
          <a:bodyPr>
            <a:normAutofit/>
          </a:bodyPr>
          <a:lstStyle>
            <a:lvl1pPr>
              <a:buNone/>
              <a:defRPr sz="2000" b="1">
                <a:latin typeface="Courier New" pitchFamily="49" charset="0"/>
                <a:cs typeface="Courier New" pitchFamily="49" charset="0"/>
              </a:defRPr>
            </a:lvl1pPr>
            <a:lvl2pPr>
              <a:buNone/>
              <a:defRPr b="0">
                <a:latin typeface="Code New Roman" pitchFamily="49" charset="0"/>
                <a:cs typeface="Code New Roman" pitchFamily="49" charset="0"/>
              </a:defRPr>
            </a:lvl2pPr>
            <a:lvl3pPr>
              <a:buNone/>
              <a:defRPr b="0">
                <a:latin typeface="Code New Roman" pitchFamily="49" charset="0"/>
                <a:cs typeface="Code New Roman" pitchFamily="49" charset="0"/>
              </a:defRPr>
            </a:lvl3pPr>
            <a:lvl4pPr>
              <a:buNone/>
              <a:defRPr b="0">
                <a:latin typeface="Code New Roman" pitchFamily="49" charset="0"/>
                <a:cs typeface="Code New Roman" pitchFamily="49" charset="0"/>
              </a:defRPr>
            </a:lvl4pPr>
            <a:lvl5pPr>
              <a:buNone/>
              <a:defRPr b="0">
                <a:latin typeface="Code New Roman" pitchFamily="49" charset="0"/>
                <a:cs typeface="Code New Roman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906000" cy="836712"/>
          </a:xfrm>
          <a:prstGeom prst="rect">
            <a:avLst/>
          </a:prstGeom>
          <a:solidFill>
            <a:srgbClr val="668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B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47FEA-2A95-4E00-8503-E0DDA63A48B3}" type="datetime1">
              <a:rPr lang="fr-BE" smtClean="0"/>
              <a:pPr/>
              <a:t>03-10-22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  <p:pic>
        <p:nvPicPr>
          <p:cNvPr id="16386" name="Picture 2" descr="http://developer.r-project.org/Logo/Rlogo-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201474" y="908720"/>
            <a:ext cx="648072" cy="491642"/>
          </a:xfrm>
          <a:prstGeom prst="rect">
            <a:avLst/>
          </a:prstGeom>
          <a:noFill/>
        </p:spPr>
      </p:pic>
      <p:sp>
        <p:nvSpPr>
          <p:cNvPr id="9" name="Rectangle 8"/>
          <p:cNvSpPr/>
          <p:nvPr/>
        </p:nvSpPr>
        <p:spPr>
          <a:xfrm>
            <a:off x="488504" y="980728"/>
            <a:ext cx="288032" cy="5184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11" name="Picture 2" descr="http://developer.r-project.org/Logo/Rlogo-2.png">
            <a:extLst>
              <a:ext uri="{FF2B5EF4-FFF2-40B4-BE49-F238E27FC236}">
                <a16:creationId xmlns:a16="http://schemas.microsoft.com/office/drawing/2014/main" id="{3FC1AC04-799A-43B1-8926-7D064FAD43F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201473" y="908720"/>
            <a:ext cx="648072" cy="491642"/>
          </a:xfrm>
          <a:prstGeom prst="rect">
            <a:avLst/>
          </a:prstGeom>
          <a:noFill/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8C81004-24C3-46FD-933E-584EE8E604CD}"/>
              </a:ext>
            </a:extLst>
          </p:cNvPr>
          <p:cNvSpPr/>
          <p:nvPr userDrawn="1"/>
        </p:nvSpPr>
        <p:spPr>
          <a:xfrm>
            <a:off x="488504" y="980728"/>
            <a:ext cx="288032" cy="5184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625054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906000" cy="836712"/>
          </a:xfrm>
          <a:prstGeom prst="rect">
            <a:avLst/>
          </a:prstGeom>
          <a:solidFill>
            <a:srgbClr val="CC34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0552" y="980735"/>
            <a:ext cx="8490148" cy="5184575"/>
          </a:xfrm>
        </p:spPr>
        <p:txBody>
          <a:bodyPr>
            <a:normAutofit/>
          </a:bodyPr>
          <a:lstStyle>
            <a:lvl1pPr>
              <a:buNone/>
              <a:defRPr sz="2000" b="1">
                <a:latin typeface="Courier New" pitchFamily="49" charset="0"/>
                <a:cs typeface="Courier New" pitchFamily="49" charset="0"/>
              </a:defRPr>
            </a:lvl1pPr>
            <a:lvl2pPr>
              <a:buNone/>
              <a:defRPr b="0">
                <a:latin typeface="Code New Roman" pitchFamily="49" charset="0"/>
                <a:cs typeface="Code New Roman" pitchFamily="49" charset="0"/>
              </a:defRPr>
            </a:lvl2pPr>
            <a:lvl3pPr>
              <a:buNone/>
              <a:defRPr b="0">
                <a:latin typeface="Code New Roman" pitchFamily="49" charset="0"/>
                <a:cs typeface="Code New Roman" pitchFamily="49" charset="0"/>
              </a:defRPr>
            </a:lvl3pPr>
            <a:lvl4pPr>
              <a:buNone/>
              <a:defRPr b="0">
                <a:latin typeface="Code New Roman" pitchFamily="49" charset="0"/>
                <a:cs typeface="Code New Roman" pitchFamily="49" charset="0"/>
              </a:defRPr>
            </a:lvl4pPr>
            <a:lvl5pPr>
              <a:buNone/>
              <a:defRPr b="0">
                <a:latin typeface="Code New Roman" pitchFamily="49" charset="0"/>
                <a:cs typeface="Code New Roman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4C47-E547-4D5D-853D-E4701C76F855}" type="datetime1">
              <a:rPr lang="fr-BE" smtClean="0"/>
              <a:pPr/>
              <a:t>03-10-22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  <p:sp>
        <p:nvSpPr>
          <p:cNvPr id="9" name="Rectangle 8"/>
          <p:cNvSpPr/>
          <p:nvPr/>
        </p:nvSpPr>
        <p:spPr>
          <a:xfrm>
            <a:off x="488504" y="980728"/>
            <a:ext cx="288032" cy="5184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1026" name="Picture 2" descr="http://www.mysql.com/common/logos/logo-mysql-170x115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04423" y="908720"/>
            <a:ext cx="745126" cy="504056"/>
          </a:xfrm>
          <a:prstGeom prst="rect">
            <a:avLst/>
          </a:prstGeom>
          <a:noFill/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514F559-309F-478B-B6B5-2FE10A47EE66}"/>
              </a:ext>
            </a:extLst>
          </p:cNvPr>
          <p:cNvSpPr/>
          <p:nvPr userDrawn="1"/>
        </p:nvSpPr>
        <p:spPr>
          <a:xfrm>
            <a:off x="488504" y="980728"/>
            <a:ext cx="288032" cy="5184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12" name="Picture 2" descr="http://www.mysql.com/common/logos/logo-mysql-170x115.png">
            <a:extLst>
              <a:ext uri="{FF2B5EF4-FFF2-40B4-BE49-F238E27FC236}">
                <a16:creationId xmlns:a16="http://schemas.microsoft.com/office/drawing/2014/main" id="{98E11505-C5AC-4873-B61B-D305CC35747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04418" y="908720"/>
            <a:ext cx="745126" cy="50405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55639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rgbClr val="668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11"/>
            <a:ext cx="8420100" cy="1362075"/>
          </a:xfrm>
          <a:effectLst/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  <a:ln>
            <a:noFill/>
          </a:ln>
        </p:spPr>
        <p:txBody>
          <a:bodyPr anchor="b"/>
          <a:lstStyle>
            <a:lvl1pPr marL="0" indent="0">
              <a:buNone/>
              <a:defRPr sz="20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E6769-AB32-4643-AC7B-45F44BB7F3C7}" type="datetime1">
              <a:rPr lang="fr-BE" smtClean="0"/>
              <a:pPr/>
              <a:t>03-10-22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906000" cy="3429000"/>
          </a:xfrm>
          <a:prstGeom prst="rect">
            <a:avLst/>
          </a:prstGeom>
          <a:solidFill>
            <a:srgbClr val="FFFFFF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3429000"/>
            <a:ext cx="9906000" cy="0"/>
          </a:xfrm>
          <a:prstGeom prst="line">
            <a:avLst/>
          </a:prstGeom>
          <a:ln w="6350">
            <a:solidFill>
              <a:srgbClr val="FFFFFF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2D5BEC2-B1B8-4473-9C6D-7699EB33EF26}"/>
              </a:ext>
            </a:extLst>
          </p:cNvPr>
          <p:cNvCxnSpPr/>
          <p:nvPr userDrawn="1"/>
        </p:nvCxnSpPr>
        <p:spPr>
          <a:xfrm>
            <a:off x="0" y="3429000"/>
            <a:ext cx="9906000" cy="0"/>
          </a:xfrm>
          <a:prstGeom prst="line">
            <a:avLst/>
          </a:prstGeom>
          <a:ln w="6350">
            <a:solidFill>
              <a:srgbClr val="FFFFFF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251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rgbClr val="CC34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11"/>
            <a:ext cx="8420100" cy="1362075"/>
          </a:xfrm>
          <a:effectLst/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  <a:ln>
            <a:noFill/>
          </a:ln>
        </p:spPr>
        <p:txBody>
          <a:bodyPr anchor="b"/>
          <a:lstStyle>
            <a:lvl1pPr marL="0" indent="0">
              <a:buNone/>
              <a:defRPr sz="20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ACB82-14F3-4407-B44A-450773340EA5}" type="datetime1">
              <a:rPr lang="fr-BE" smtClean="0"/>
              <a:pPr/>
              <a:t>03-10-22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906000" cy="3429000"/>
          </a:xfrm>
          <a:prstGeom prst="rect">
            <a:avLst/>
          </a:prstGeom>
          <a:solidFill>
            <a:srgbClr val="FFFFFF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3429000"/>
            <a:ext cx="9906000" cy="0"/>
          </a:xfrm>
          <a:prstGeom prst="line">
            <a:avLst/>
          </a:prstGeom>
          <a:ln w="6350">
            <a:solidFill>
              <a:srgbClr val="FFFFFF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71F5C84-E4E4-4D87-8D11-C16C87188B95}"/>
              </a:ext>
            </a:extLst>
          </p:cNvPr>
          <p:cNvCxnSpPr/>
          <p:nvPr userDrawn="1"/>
        </p:nvCxnSpPr>
        <p:spPr>
          <a:xfrm>
            <a:off x="0" y="3429000"/>
            <a:ext cx="9906000" cy="0"/>
          </a:xfrm>
          <a:prstGeom prst="line">
            <a:avLst/>
          </a:prstGeom>
          <a:ln w="6350">
            <a:solidFill>
              <a:srgbClr val="FFFFFF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4261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8504" y="0"/>
            <a:ext cx="8915400" cy="8367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980729"/>
            <a:ext cx="8915400" cy="514543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5300" y="635636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3CD96-2A10-4D56-94FD-8E14761B525E}" type="datetime1">
              <a:rPr lang="fr-BE" smtClean="0"/>
              <a:pPr/>
              <a:t>03-10-22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84550" y="635636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99300" y="635636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3B5687-1239-4E04-8306-49ECDD3E83CE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82971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200" b="0" kern="1200">
          <a:solidFill>
            <a:schemeClr val="tx1"/>
          </a:solidFill>
          <a:latin typeface="Gotham Book" pitchFamily="2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Gotham Book" pitchFamily="2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>
              <a:lumMod val="75000"/>
              <a:lumOff val="25000"/>
            </a:schemeClr>
          </a:solidFill>
          <a:latin typeface="Gotham Book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Gotham Book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>
              <a:lumMod val="75000"/>
              <a:lumOff val="25000"/>
            </a:schemeClr>
          </a:solidFill>
          <a:latin typeface="Gotham Book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600" kern="1200">
          <a:solidFill>
            <a:schemeClr val="tx1">
              <a:lumMod val="75000"/>
              <a:lumOff val="25000"/>
            </a:schemeClr>
          </a:solidFill>
          <a:latin typeface="Gotham Book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getting-started/hands-on/create-mysql-db/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BE" dirty="0"/>
              <a:t>Marketing </a:t>
            </a:r>
            <a:r>
              <a:rPr lang="fr-BE" dirty="0" err="1"/>
              <a:t>Analytics</a:t>
            </a:r>
            <a:endParaRPr lang="fr-B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BE" sz="1800" dirty="0"/>
              <a:t>Session 1</a:t>
            </a:r>
          </a:p>
          <a:p>
            <a:r>
              <a:rPr lang="fr-BE" dirty="0"/>
              <a:t>Course introduction &amp; MySQL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Curved Connector 27"/>
          <p:cNvCxnSpPr>
            <a:stCxn id="6" idx="3"/>
            <a:endCxn id="8" idx="1"/>
          </p:cNvCxnSpPr>
          <p:nvPr/>
        </p:nvCxnSpPr>
        <p:spPr>
          <a:xfrm>
            <a:off x="1748504" y="1970768"/>
            <a:ext cx="1296331" cy="12700"/>
          </a:xfrm>
          <a:prstGeom prst="curvedConnector3">
            <a:avLst>
              <a:gd name="adj1" fmla="val 50000"/>
            </a:avLst>
          </a:prstGeom>
          <a:ln w="76200">
            <a:solidFill>
              <a:schemeClr val="bg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>
            <a:stCxn id="8" idx="3"/>
            <a:endCxn id="10" idx="1"/>
          </p:cNvCxnSpPr>
          <p:nvPr/>
        </p:nvCxnSpPr>
        <p:spPr>
          <a:xfrm>
            <a:off x="4304835" y="1970768"/>
            <a:ext cx="1296331" cy="12700"/>
          </a:xfrm>
          <a:prstGeom prst="curvedConnector3">
            <a:avLst>
              <a:gd name="adj1" fmla="val 50000"/>
            </a:avLst>
          </a:prstGeom>
          <a:ln w="76200">
            <a:solidFill>
              <a:schemeClr val="bg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/>
          <p:cNvCxnSpPr>
            <a:stCxn id="10" idx="3"/>
            <a:endCxn id="12" idx="1"/>
          </p:cNvCxnSpPr>
          <p:nvPr/>
        </p:nvCxnSpPr>
        <p:spPr>
          <a:xfrm>
            <a:off x="6861166" y="1970768"/>
            <a:ext cx="1296330" cy="12700"/>
          </a:xfrm>
          <a:prstGeom prst="curvedConnector3">
            <a:avLst>
              <a:gd name="adj1" fmla="val 50000"/>
            </a:avLst>
          </a:prstGeom>
          <a:ln w="76200">
            <a:solidFill>
              <a:schemeClr val="bg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Marketing analytics process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10</a:t>
            </a:fld>
            <a:endParaRPr lang="fr-BE"/>
          </a:p>
        </p:txBody>
      </p:sp>
      <p:grpSp>
        <p:nvGrpSpPr>
          <p:cNvPr id="37" name="Group 36"/>
          <p:cNvGrpSpPr/>
          <p:nvPr/>
        </p:nvGrpSpPr>
        <p:grpSpPr>
          <a:xfrm>
            <a:off x="488504" y="1340768"/>
            <a:ext cx="1260000" cy="1657681"/>
            <a:chOff x="488504" y="2923447"/>
            <a:chExt cx="1260000" cy="1657681"/>
          </a:xfrm>
        </p:grpSpPr>
        <p:grpSp>
          <p:nvGrpSpPr>
            <p:cNvPr id="20" name="Group 19"/>
            <p:cNvGrpSpPr/>
            <p:nvPr/>
          </p:nvGrpSpPr>
          <p:grpSpPr>
            <a:xfrm>
              <a:off x="488504" y="2923447"/>
              <a:ext cx="1260000" cy="1260000"/>
              <a:chOff x="488504" y="2420888"/>
              <a:chExt cx="1260000" cy="1260000"/>
            </a:xfrm>
          </p:grpSpPr>
          <p:sp>
            <p:nvSpPr>
              <p:cNvPr id="6" name="Rectangle 5"/>
              <p:cNvSpPr/>
              <p:nvPr/>
            </p:nvSpPr>
            <p:spPr>
              <a:xfrm>
                <a:off x="488504" y="2420888"/>
                <a:ext cx="1260000" cy="1260000"/>
              </a:xfrm>
              <a:prstGeom prst="rect">
                <a:avLst/>
              </a:prstGeom>
              <a:solidFill>
                <a:srgbClr val="6681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5604" name="Picture 4" descr="C:\Users\User\Desktop\data.png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>
                <a:off x="704528" y="2601008"/>
                <a:ext cx="900000" cy="900000"/>
              </a:xfrm>
              <a:prstGeom prst="rect">
                <a:avLst/>
              </a:prstGeom>
              <a:noFill/>
            </p:spPr>
          </p:pic>
        </p:grpSp>
        <p:sp>
          <p:nvSpPr>
            <p:cNvPr id="21" name="TextBox 20"/>
            <p:cNvSpPr txBox="1"/>
            <p:nvPr/>
          </p:nvSpPr>
          <p:spPr>
            <a:xfrm>
              <a:off x="582139" y="4273351"/>
              <a:ext cx="10727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Gotham Book" pitchFamily="2" charset="0"/>
                </a:rPr>
                <a:t>EXTRACT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3044835" y="1340768"/>
            <a:ext cx="1260000" cy="1657681"/>
            <a:chOff x="3044835" y="2923447"/>
            <a:chExt cx="1260000" cy="1657681"/>
          </a:xfrm>
        </p:grpSpPr>
        <p:grpSp>
          <p:nvGrpSpPr>
            <p:cNvPr id="19" name="Group 18"/>
            <p:cNvGrpSpPr/>
            <p:nvPr/>
          </p:nvGrpSpPr>
          <p:grpSpPr>
            <a:xfrm>
              <a:off x="3044835" y="2923447"/>
              <a:ext cx="1260000" cy="1260000"/>
              <a:chOff x="2936776" y="2492896"/>
              <a:chExt cx="1260000" cy="126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2936776" y="2492896"/>
                <a:ext cx="1260000" cy="1260000"/>
              </a:xfrm>
              <a:prstGeom prst="rect">
                <a:avLst/>
              </a:prstGeom>
              <a:solidFill>
                <a:srgbClr val="3C65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5605" name="Picture 5" descr="C:\Users\User\Desktop\gears.png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3152800" y="2673016"/>
                <a:ext cx="900000" cy="900000"/>
              </a:xfrm>
              <a:prstGeom prst="rect">
                <a:avLst/>
              </a:prstGeom>
              <a:noFill/>
            </p:spPr>
          </p:pic>
        </p:grpSp>
        <p:sp>
          <p:nvSpPr>
            <p:cNvPr id="22" name="TextBox 21"/>
            <p:cNvSpPr txBox="1"/>
            <p:nvPr/>
          </p:nvSpPr>
          <p:spPr>
            <a:xfrm>
              <a:off x="3133661" y="4273351"/>
              <a:ext cx="10823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Gotham Book" pitchFamily="2" charset="0"/>
                </a:rPr>
                <a:t>ANALYSE</a:t>
              </a: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7976218" y="1340768"/>
            <a:ext cx="1622560" cy="1657681"/>
            <a:chOff x="7976218" y="2923447"/>
            <a:chExt cx="1622560" cy="1657681"/>
          </a:xfrm>
        </p:grpSpPr>
        <p:grpSp>
          <p:nvGrpSpPr>
            <p:cNvPr id="17" name="Group 16"/>
            <p:cNvGrpSpPr/>
            <p:nvPr/>
          </p:nvGrpSpPr>
          <p:grpSpPr>
            <a:xfrm>
              <a:off x="8157496" y="2923447"/>
              <a:ext cx="1260000" cy="1260000"/>
              <a:chOff x="8193360" y="2636912"/>
              <a:chExt cx="1260000" cy="1260000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8193360" y="2636912"/>
                <a:ext cx="1260000" cy="1260000"/>
              </a:xfrm>
              <a:prstGeom prst="rect">
                <a:avLst/>
              </a:prstGeom>
              <a:solidFill>
                <a:srgbClr val="A2002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" name="Picture 3" descr="C:\Users\User\Desktop\businessman2.png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8481392" y="2817032"/>
                <a:ext cx="900000" cy="900000"/>
              </a:xfrm>
              <a:prstGeom prst="rect">
                <a:avLst/>
              </a:prstGeom>
              <a:noFill/>
            </p:spPr>
          </p:pic>
        </p:grpSp>
        <p:sp>
          <p:nvSpPr>
            <p:cNvPr id="23" name="TextBox 22"/>
            <p:cNvSpPr txBox="1"/>
            <p:nvPr/>
          </p:nvSpPr>
          <p:spPr>
            <a:xfrm>
              <a:off x="7976218" y="4273351"/>
              <a:ext cx="16225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Gotham Book" pitchFamily="2" charset="0"/>
                </a:rPr>
                <a:t>COMMUNICATE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5601166" y="1340768"/>
            <a:ext cx="1260000" cy="1657681"/>
            <a:chOff x="5601166" y="2923447"/>
            <a:chExt cx="1260000" cy="1657681"/>
          </a:xfrm>
        </p:grpSpPr>
        <p:grpSp>
          <p:nvGrpSpPr>
            <p:cNvPr id="18" name="Group 17"/>
            <p:cNvGrpSpPr/>
            <p:nvPr/>
          </p:nvGrpSpPr>
          <p:grpSpPr>
            <a:xfrm>
              <a:off x="5601166" y="2923447"/>
              <a:ext cx="1260000" cy="1260000"/>
              <a:chOff x="5457056" y="2564904"/>
              <a:chExt cx="1260000" cy="1260000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5457056" y="2564904"/>
                <a:ext cx="1260000" cy="12600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5606" name="Picture 6" descr="C:\Users\User\Desktop\presentation_chart.png"/>
              <p:cNvPicPr>
                <a:picLocks noChangeAspect="1" noChangeArrowheads="1"/>
              </p:cNvPicPr>
              <p:nvPr/>
            </p:nvPicPr>
            <p:blipFill>
              <a:blip r:embed="rId5" cstate="print"/>
              <a:srcRect/>
              <a:stretch>
                <a:fillRect/>
              </a:stretch>
            </p:blipFill>
            <p:spPr bwMode="auto">
              <a:xfrm>
                <a:off x="5709184" y="2745024"/>
                <a:ext cx="900000" cy="900000"/>
              </a:xfrm>
              <a:prstGeom prst="rect">
                <a:avLst/>
              </a:prstGeom>
              <a:noFill/>
            </p:spPr>
          </p:pic>
        </p:grpSp>
        <p:sp>
          <p:nvSpPr>
            <p:cNvPr id="24" name="TextBox 23"/>
            <p:cNvSpPr txBox="1"/>
            <p:nvPr/>
          </p:nvSpPr>
          <p:spPr>
            <a:xfrm>
              <a:off x="5754114" y="4273351"/>
              <a:ext cx="9541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Gotham Book" pitchFamily="2" charset="0"/>
                </a:rPr>
                <a:t>REPORT</a:t>
              </a: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7329264" y="3284984"/>
            <a:ext cx="9573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Gotham Book" pitchFamily="2" charset="0"/>
              </a:rPr>
              <a:t>DEPLOY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576736" y="3356992"/>
            <a:ext cx="10679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Gotham Book" pitchFamily="2" charset="0"/>
              </a:rPr>
              <a:t>EXPLORE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313040" y="3429000"/>
            <a:ext cx="11432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Gotham Book" pitchFamily="2" charset="0"/>
              </a:rPr>
              <a:t>VALIDATE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00781" y="3933056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Gotham Book" pitchFamily="2" charset="0"/>
              </a:rPr>
              <a:t>CLEAN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568624" y="4365104"/>
            <a:ext cx="10663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Gotham Book" pitchFamily="2" charset="0"/>
              </a:rPr>
              <a:t>PREPARE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656856" y="4005064"/>
            <a:ext cx="11737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Gotham Book" pitchFamily="2" charset="0"/>
              </a:rPr>
              <a:t>VIZUALISE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  <p:bldP spid="33" grpId="0"/>
      <p:bldP spid="35" grpId="0"/>
      <p:bldP spid="36" grpId="0"/>
      <p:bldP spid="4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</a:t>
            </a:r>
          </a:p>
        </p:txBody>
      </p:sp>
      <p:sp>
        <p:nvSpPr>
          <p:cNvPr id="29" name="Content Placeholder 28"/>
          <p:cNvSpPr>
            <a:spLocks noGrp="1"/>
          </p:cNvSpPr>
          <p:nvPr>
            <p:ph idx="1"/>
          </p:nvPr>
        </p:nvSpPr>
        <p:spPr>
          <a:xfrm>
            <a:off x="2360712" y="1340767"/>
            <a:ext cx="7049988" cy="5050605"/>
          </a:xfrm>
        </p:spPr>
        <p:txBody>
          <a:bodyPr anchor="t" anchorCtr="0">
            <a:normAutofit fontScale="92500" lnSpcReduction="10000"/>
          </a:bodyPr>
          <a:lstStyle/>
          <a:p>
            <a:r>
              <a:rPr lang="en-US" dirty="0"/>
              <a:t>Database</a:t>
            </a:r>
          </a:p>
          <a:p>
            <a:pPr lvl="1"/>
            <a:r>
              <a:rPr lang="en-US" dirty="0"/>
              <a:t>Organized collection of data</a:t>
            </a:r>
          </a:p>
          <a:p>
            <a:endParaRPr lang="en-US" dirty="0"/>
          </a:p>
          <a:p>
            <a:r>
              <a:rPr lang="en-US" dirty="0"/>
              <a:t>Database management systems (DBMS)</a:t>
            </a:r>
          </a:p>
          <a:p>
            <a:pPr lvl="1"/>
            <a:r>
              <a:rPr lang="en-US" dirty="0"/>
              <a:t>Oracle, IBM, SAP, Microsoft, </a:t>
            </a:r>
            <a:r>
              <a:rPr lang="en-US" dirty="0" err="1"/>
              <a:t>Teradata</a:t>
            </a:r>
            <a:r>
              <a:rPr lang="en-US" dirty="0"/>
              <a:t>, </a:t>
            </a:r>
            <a:r>
              <a:rPr lang="en-US" dirty="0" err="1">
                <a:solidFill>
                  <a:srgbClr val="CC3433"/>
                </a:solidFill>
              </a:rPr>
              <a:t>MySQL</a:t>
            </a:r>
            <a:r>
              <a:rPr lang="en-US" dirty="0"/>
              <a:t>, </a:t>
            </a:r>
            <a:r>
              <a:rPr lang="en-US" dirty="0" err="1"/>
              <a:t>MariaDB</a:t>
            </a:r>
            <a:r>
              <a:rPr lang="en-US" dirty="0"/>
              <a:t>, </a:t>
            </a:r>
            <a:r>
              <a:rPr lang="en-US" dirty="0" err="1"/>
              <a:t>SQLLite</a:t>
            </a:r>
            <a:r>
              <a:rPr lang="en-US" dirty="0"/>
              <a:t>, </a:t>
            </a:r>
            <a:r>
              <a:rPr lang="en-US" dirty="0" err="1"/>
              <a:t>PostgreSQL</a:t>
            </a:r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 err="1"/>
              <a:t>Datawarehouse</a:t>
            </a:r>
            <a:r>
              <a:rPr lang="en-US" dirty="0"/>
              <a:t> solutions</a:t>
            </a:r>
          </a:p>
          <a:p>
            <a:pPr lvl="1"/>
            <a:r>
              <a:rPr lang="en-US" dirty="0"/>
              <a:t>AWS, Google Cloud, Microsoft Azure, IBM cloud, OVH, Teradata…</a:t>
            </a:r>
          </a:p>
          <a:p>
            <a:endParaRPr lang="en-US" dirty="0"/>
          </a:p>
          <a:p>
            <a:r>
              <a:rPr lang="en-US" dirty="0"/>
              <a:t>Structured Query Language (SQL)</a:t>
            </a:r>
          </a:p>
          <a:p>
            <a:pPr lvl="1"/>
            <a:r>
              <a:rPr lang="en-US" dirty="0"/>
              <a:t>A query language for accessing databases</a:t>
            </a:r>
          </a:p>
          <a:p>
            <a:pPr lvl="1"/>
            <a:r>
              <a:rPr lang="en-US" dirty="0"/>
              <a:t>Shared by all DBMS </a:t>
            </a:r>
            <a:r>
              <a:rPr lang="en-US" sz="1200" dirty="0"/>
              <a:t>(well, almost…)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11</a:t>
            </a:fld>
            <a:endParaRPr lang="fr-BE"/>
          </a:p>
        </p:txBody>
      </p:sp>
      <p:grpSp>
        <p:nvGrpSpPr>
          <p:cNvPr id="3" name="Group 36"/>
          <p:cNvGrpSpPr/>
          <p:nvPr/>
        </p:nvGrpSpPr>
        <p:grpSpPr>
          <a:xfrm>
            <a:off x="488504" y="1340768"/>
            <a:ext cx="1260000" cy="1657681"/>
            <a:chOff x="488504" y="2923447"/>
            <a:chExt cx="1260000" cy="1657681"/>
          </a:xfrm>
        </p:grpSpPr>
        <p:grpSp>
          <p:nvGrpSpPr>
            <p:cNvPr id="5" name="Group 19"/>
            <p:cNvGrpSpPr/>
            <p:nvPr/>
          </p:nvGrpSpPr>
          <p:grpSpPr>
            <a:xfrm>
              <a:off x="488504" y="2923447"/>
              <a:ext cx="1260000" cy="1260000"/>
              <a:chOff x="488504" y="2420888"/>
              <a:chExt cx="1260000" cy="1260000"/>
            </a:xfrm>
          </p:grpSpPr>
          <p:sp>
            <p:nvSpPr>
              <p:cNvPr id="6" name="Rectangle 5"/>
              <p:cNvSpPr/>
              <p:nvPr/>
            </p:nvSpPr>
            <p:spPr>
              <a:xfrm>
                <a:off x="488504" y="2420888"/>
                <a:ext cx="1260000" cy="1260000"/>
              </a:xfrm>
              <a:prstGeom prst="rect">
                <a:avLst/>
              </a:prstGeom>
              <a:solidFill>
                <a:srgbClr val="6681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5604" name="Picture 4" descr="C:\Users\User\Desktop\data.png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>
                <a:off x="704528" y="2601008"/>
                <a:ext cx="900000" cy="900000"/>
              </a:xfrm>
              <a:prstGeom prst="rect">
                <a:avLst/>
              </a:prstGeom>
              <a:noFill/>
            </p:spPr>
          </p:pic>
        </p:grpSp>
        <p:sp>
          <p:nvSpPr>
            <p:cNvPr id="21" name="TextBox 20"/>
            <p:cNvSpPr txBox="1"/>
            <p:nvPr/>
          </p:nvSpPr>
          <p:spPr>
            <a:xfrm>
              <a:off x="582139" y="4273351"/>
              <a:ext cx="10727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Gotham Book" pitchFamily="2" charset="0"/>
                </a:rPr>
                <a:t>EXTRACT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88504" y="1340768"/>
            <a:ext cx="1260000" cy="1657681"/>
            <a:chOff x="3044835" y="2923447"/>
            <a:chExt cx="1260000" cy="1657681"/>
          </a:xfrm>
        </p:grpSpPr>
        <p:grpSp>
          <p:nvGrpSpPr>
            <p:cNvPr id="13" name="Group 18"/>
            <p:cNvGrpSpPr/>
            <p:nvPr/>
          </p:nvGrpSpPr>
          <p:grpSpPr>
            <a:xfrm>
              <a:off x="3044835" y="2923447"/>
              <a:ext cx="1260000" cy="1260000"/>
              <a:chOff x="2936776" y="2492896"/>
              <a:chExt cx="1260000" cy="1260000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2936776" y="2492896"/>
                <a:ext cx="1260000" cy="1260000"/>
              </a:xfrm>
              <a:prstGeom prst="rect">
                <a:avLst/>
              </a:prstGeom>
              <a:solidFill>
                <a:srgbClr val="3C65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6" name="Picture 5" descr="C:\Users\User\Desktop\gears.png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>
                <a:off x="3152800" y="2673016"/>
                <a:ext cx="900000" cy="900000"/>
              </a:xfrm>
              <a:prstGeom prst="rect">
                <a:avLst/>
              </a:prstGeom>
              <a:noFill/>
            </p:spPr>
          </p:pic>
        </p:grpSp>
        <p:sp>
          <p:nvSpPr>
            <p:cNvPr id="14" name="TextBox 13"/>
            <p:cNvSpPr txBox="1"/>
            <p:nvPr/>
          </p:nvSpPr>
          <p:spPr>
            <a:xfrm>
              <a:off x="3133661" y="4273351"/>
              <a:ext cx="10823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Gotham Book" pitchFamily="2" charset="0"/>
                </a:rPr>
                <a:t>ANALYSE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</a:t>
            </a:r>
          </a:p>
        </p:txBody>
      </p:sp>
      <p:sp>
        <p:nvSpPr>
          <p:cNvPr id="29" name="Content Placeholder 28"/>
          <p:cNvSpPr>
            <a:spLocks noGrp="1"/>
          </p:cNvSpPr>
          <p:nvPr>
            <p:ph idx="1"/>
          </p:nvPr>
        </p:nvSpPr>
        <p:spPr>
          <a:xfrm>
            <a:off x="2360712" y="1340767"/>
            <a:ext cx="7049988" cy="4785397"/>
          </a:xfrm>
        </p:spPr>
        <p:txBody>
          <a:bodyPr anchor="t" anchorCtr="0">
            <a:normAutofit/>
          </a:bodyPr>
          <a:lstStyle/>
          <a:p>
            <a:r>
              <a:rPr lang="en-US" dirty="0"/>
              <a:t>Point-and-click software </a:t>
            </a:r>
            <a:r>
              <a:rPr lang="en-US" sz="1200" dirty="0"/>
              <a:t>(with muscles)</a:t>
            </a:r>
            <a:endParaRPr lang="en-US" dirty="0"/>
          </a:p>
          <a:p>
            <a:pPr lvl="1"/>
            <a:r>
              <a:rPr lang="en-US" dirty="0" err="1"/>
              <a:t>TiMi</a:t>
            </a:r>
            <a:r>
              <a:rPr lang="en-US" dirty="0"/>
              <a:t>, KXEN, SPSS Modeler, SAS Enterprise Miner, </a:t>
            </a:r>
            <a:r>
              <a:rPr lang="en-US" dirty="0" err="1"/>
              <a:t>MiniTab</a:t>
            </a:r>
            <a:endParaRPr lang="en-US" dirty="0"/>
          </a:p>
          <a:p>
            <a:endParaRPr lang="en-US" dirty="0"/>
          </a:p>
          <a:p>
            <a:r>
              <a:rPr lang="en-US" dirty="0"/>
              <a:t>Programming languages</a:t>
            </a:r>
          </a:p>
          <a:p>
            <a:pPr lvl="1"/>
            <a:r>
              <a:rPr lang="en-US" dirty="0">
                <a:solidFill>
                  <a:srgbClr val="CC3433"/>
                </a:solidFill>
              </a:rPr>
              <a:t>R</a:t>
            </a:r>
            <a:r>
              <a:rPr lang="en-US" dirty="0"/>
              <a:t>, Python, MATLAB, C, C++, C#, Java</a:t>
            </a:r>
          </a:p>
          <a:p>
            <a:endParaRPr lang="en-US" dirty="0"/>
          </a:p>
          <a:p>
            <a:r>
              <a:rPr lang="en-US" dirty="0"/>
              <a:t>Tied to a specific database or hardware</a:t>
            </a:r>
          </a:p>
          <a:p>
            <a:pPr lvl="1"/>
            <a:r>
              <a:rPr lang="en-US" dirty="0"/>
              <a:t>Oracle, HANA (SAP)</a:t>
            </a:r>
          </a:p>
          <a:p>
            <a:pPr lvl="1"/>
            <a:r>
              <a:rPr lang="en-US" dirty="0" err="1"/>
              <a:t>Teradata</a:t>
            </a:r>
            <a:r>
              <a:rPr lang="en-US" dirty="0"/>
              <a:t>, </a:t>
            </a:r>
            <a:r>
              <a:rPr lang="en-US" dirty="0" err="1"/>
              <a:t>PureData</a:t>
            </a:r>
            <a:r>
              <a:rPr lang="en-US" dirty="0"/>
              <a:t> (IBM)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12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488504" y="1340768"/>
            <a:ext cx="1260000" cy="1657681"/>
            <a:chOff x="5601166" y="2923447"/>
            <a:chExt cx="1260000" cy="1657681"/>
          </a:xfrm>
        </p:grpSpPr>
        <p:grpSp>
          <p:nvGrpSpPr>
            <p:cNvPr id="11" name="Group 17"/>
            <p:cNvGrpSpPr/>
            <p:nvPr/>
          </p:nvGrpSpPr>
          <p:grpSpPr>
            <a:xfrm>
              <a:off x="5601166" y="2923447"/>
              <a:ext cx="1260000" cy="1260000"/>
              <a:chOff x="5457056" y="2564904"/>
              <a:chExt cx="1260000" cy="1260000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5457056" y="2564904"/>
                <a:ext cx="1260000" cy="12600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7" name="Picture 6" descr="C:\Users\User\Desktop\presentation_chart.png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>
                <a:off x="5709184" y="2745024"/>
                <a:ext cx="900000" cy="900000"/>
              </a:xfrm>
              <a:prstGeom prst="rect">
                <a:avLst/>
              </a:prstGeom>
              <a:noFill/>
            </p:spPr>
          </p:pic>
        </p:grpSp>
        <p:sp>
          <p:nvSpPr>
            <p:cNvPr id="12" name="TextBox 11"/>
            <p:cNvSpPr txBox="1"/>
            <p:nvPr/>
          </p:nvSpPr>
          <p:spPr>
            <a:xfrm>
              <a:off x="5754114" y="4273351"/>
              <a:ext cx="9541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Gotham Book" pitchFamily="2" charset="0"/>
                </a:rPr>
                <a:t>REPORT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</a:t>
            </a:r>
          </a:p>
        </p:txBody>
      </p:sp>
      <p:sp>
        <p:nvSpPr>
          <p:cNvPr id="29" name="Content Placeholder 28"/>
          <p:cNvSpPr>
            <a:spLocks noGrp="1"/>
          </p:cNvSpPr>
          <p:nvPr>
            <p:ph idx="1"/>
          </p:nvPr>
        </p:nvSpPr>
        <p:spPr>
          <a:xfrm>
            <a:off x="2360712" y="1340767"/>
            <a:ext cx="7049988" cy="4785397"/>
          </a:xfrm>
        </p:spPr>
        <p:txBody>
          <a:bodyPr anchor="t" anchorCtr="0">
            <a:normAutofit/>
          </a:bodyPr>
          <a:lstStyle/>
          <a:p>
            <a:r>
              <a:rPr lang="en-US" dirty="0"/>
              <a:t>Software focused on dashboards and report writing</a:t>
            </a:r>
          </a:p>
          <a:p>
            <a:pPr lvl="1"/>
            <a:r>
              <a:rPr lang="en-US" dirty="0" err="1"/>
              <a:t>Cognos</a:t>
            </a:r>
            <a:r>
              <a:rPr lang="en-US" dirty="0"/>
              <a:t> (IBM), Business Objects (SAP), </a:t>
            </a:r>
            <a:r>
              <a:rPr lang="en-US" dirty="0" err="1"/>
              <a:t>Pentaho</a:t>
            </a:r>
            <a:endParaRPr lang="en-US" dirty="0"/>
          </a:p>
          <a:p>
            <a:endParaRPr lang="en-US" dirty="0"/>
          </a:p>
          <a:p>
            <a:r>
              <a:rPr lang="en-US" dirty="0"/>
              <a:t>General office suite</a:t>
            </a:r>
          </a:p>
          <a:p>
            <a:pPr lvl="1"/>
            <a:r>
              <a:rPr lang="en-US" dirty="0">
                <a:solidFill>
                  <a:srgbClr val="CC3433"/>
                </a:solidFill>
              </a:rPr>
              <a:t>PowerPoint</a:t>
            </a:r>
            <a:r>
              <a:rPr lang="en-US" dirty="0"/>
              <a:t>, </a:t>
            </a:r>
            <a:r>
              <a:rPr lang="en-US" dirty="0" err="1"/>
              <a:t>OpenOffice</a:t>
            </a:r>
            <a:r>
              <a:rPr lang="en-US" dirty="0"/>
              <a:t> Impress, etc.</a:t>
            </a:r>
          </a:p>
          <a:p>
            <a:endParaRPr lang="en-US" dirty="0"/>
          </a:p>
          <a:p>
            <a:r>
              <a:rPr lang="en-US" dirty="0"/>
              <a:t>Home-made</a:t>
            </a:r>
          </a:p>
          <a:p>
            <a:pPr lvl="1"/>
            <a:r>
              <a:rPr lang="en-US" dirty="0" err="1">
                <a:solidFill>
                  <a:srgbClr val="CC3433"/>
                </a:solidFill>
              </a:rPr>
              <a:t>ggplot</a:t>
            </a:r>
            <a:r>
              <a:rPr lang="en-US" dirty="0"/>
              <a:t>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13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Downloads </a:t>
            </a:r>
            <a:r>
              <a:rPr lang="en-US" sz="2000" dirty="0"/>
              <a:t>(in that order)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MySQL</a:t>
            </a:r>
            <a:r>
              <a:rPr lang="en-US" dirty="0"/>
              <a:t> (community) server (database engine)</a:t>
            </a:r>
          </a:p>
          <a:p>
            <a:r>
              <a:rPr lang="en-US" dirty="0" err="1"/>
              <a:t>MySQL</a:t>
            </a:r>
            <a:r>
              <a:rPr lang="en-US" dirty="0"/>
              <a:t> </a:t>
            </a:r>
            <a:r>
              <a:rPr lang="en-US" dirty="0" err="1"/>
              <a:t>notifier</a:t>
            </a:r>
            <a:r>
              <a:rPr lang="en-US" dirty="0"/>
              <a:t> (recommended)</a:t>
            </a:r>
          </a:p>
          <a:p>
            <a:r>
              <a:rPr lang="en-US" dirty="0" err="1"/>
              <a:t>MySQL</a:t>
            </a:r>
            <a:r>
              <a:rPr lang="en-US" dirty="0"/>
              <a:t> workbench</a:t>
            </a:r>
          </a:p>
          <a:p>
            <a:r>
              <a:rPr lang="en-US" dirty="0" err="1"/>
              <a:t>MySQL</a:t>
            </a:r>
            <a:r>
              <a:rPr lang="en-US" dirty="0"/>
              <a:t> connector (ODBC)</a:t>
            </a:r>
          </a:p>
          <a:p>
            <a:pPr lvl="1"/>
            <a:r>
              <a:rPr lang="en-US" dirty="0"/>
              <a:t>http://dev.mysql.com/downloads/</a:t>
            </a:r>
          </a:p>
          <a:p>
            <a:pPr lvl="1"/>
            <a:r>
              <a:rPr lang="en-US" dirty="0"/>
              <a:t>Check </a:t>
            </a:r>
            <a:r>
              <a:rPr lang="en-US" dirty="0" err="1"/>
              <a:t>MySQL</a:t>
            </a:r>
            <a:r>
              <a:rPr lang="en-US" dirty="0"/>
              <a:t> Installer for Windows</a:t>
            </a:r>
          </a:p>
          <a:p>
            <a:endParaRPr lang="en-US" dirty="0"/>
          </a:p>
          <a:p>
            <a:r>
              <a:rPr lang="en-US" dirty="0"/>
              <a:t>R</a:t>
            </a:r>
          </a:p>
          <a:p>
            <a:pPr lvl="1"/>
            <a:r>
              <a:rPr lang="en-US" dirty="0"/>
              <a:t>http://www.r-project.org/</a:t>
            </a:r>
          </a:p>
          <a:p>
            <a:pPr lvl="1"/>
            <a:r>
              <a:rPr lang="en-US" dirty="0"/>
              <a:t>Be consistent in your downloads between server, ODBC connector, and R (e.g., Windows 64 bits)</a:t>
            </a:r>
          </a:p>
          <a:p>
            <a:endParaRPr lang="en-US" dirty="0"/>
          </a:p>
          <a:p>
            <a:r>
              <a:rPr lang="en-US" dirty="0" err="1"/>
              <a:t>RStudio</a:t>
            </a:r>
            <a:r>
              <a:rPr lang="en-US" dirty="0"/>
              <a:t> desktop</a:t>
            </a:r>
          </a:p>
          <a:p>
            <a:pPr lvl="1"/>
            <a:r>
              <a:rPr lang="en-US" dirty="0"/>
              <a:t>http://www.rstudio.com/products/rstudio/</a:t>
            </a:r>
          </a:p>
          <a:p>
            <a:endParaRPr lang="en-US" dirty="0"/>
          </a:p>
          <a:p>
            <a:r>
              <a:rPr lang="en-US" dirty="0"/>
              <a:t>A few R libraries</a:t>
            </a:r>
          </a:p>
          <a:p>
            <a:pPr lvl="1"/>
            <a:r>
              <a:rPr lang="en-US" dirty="0"/>
              <a:t>When time comes…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14</a:t>
            </a:fld>
            <a:endParaRPr lang="fr-BE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6CCEF-FAD4-4054-B8CD-F05D8288C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you have a Mac...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BE5CB-CE40-4608-B4AB-6D4CDF103E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to install everything</a:t>
            </a:r>
          </a:p>
          <a:p>
            <a:pPr lvl="1"/>
            <a:r>
              <a:rPr lang="en-US" dirty="0"/>
              <a:t>Some managed to do it (see FAQ)</a:t>
            </a:r>
          </a:p>
          <a:p>
            <a:endParaRPr lang="en-US" dirty="0"/>
          </a:p>
          <a:p>
            <a:r>
              <a:rPr lang="en-US" dirty="0"/>
              <a:t>If you can’t make ODBC work</a:t>
            </a:r>
          </a:p>
          <a:p>
            <a:pPr lvl="1"/>
            <a:r>
              <a:rPr lang="en-US" dirty="0"/>
              <a:t>Run the SQL queries from MySQL Workbench</a:t>
            </a:r>
          </a:p>
          <a:p>
            <a:pPr lvl="1"/>
            <a:r>
              <a:rPr lang="en-US" dirty="0"/>
              <a:t>Save the results in text format</a:t>
            </a:r>
          </a:p>
          <a:p>
            <a:pPr lvl="1"/>
            <a:r>
              <a:rPr lang="en-US" dirty="0"/>
              <a:t>Import the text file in R (see FAQ)</a:t>
            </a:r>
          </a:p>
          <a:p>
            <a:endParaRPr lang="en-US" dirty="0"/>
          </a:p>
          <a:p>
            <a:r>
              <a:rPr lang="en-US" dirty="0"/>
              <a:t>If even MySQL does not work locally</a:t>
            </a:r>
          </a:p>
          <a:p>
            <a:pPr lvl="1"/>
            <a:r>
              <a:rPr lang="en-US" dirty="0"/>
              <a:t>Create a MySQL instance with a cloud provider</a:t>
            </a:r>
          </a:p>
          <a:p>
            <a:pPr lvl="1"/>
            <a:r>
              <a:rPr lang="en-US" sz="1600" dirty="0"/>
              <a:t>(e.g., </a:t>
            </a:r>
            <a:r>
              <a:rPr lang="en-US" sz="1600" dirty="0">
                <a:hlinkClick r:id="rId2"/>
              </a:rPr>
              <a:t>https://aws.amazon.com/getting-started/hands-on/create-mysql-db/</a:t>
            </a:r>
            <a:r>
              <a:rPr lang="en-US" sz="1600" dirty="0"/>
              <a:t>)</a:t>
            </a:r>
            <a:endParaRPr lang="en-US" dirty="0"/>
          </a:p>
          <a:p>
            <a:pPr lvl="1"/>
            <a:r>
              <a:rPr lang="en-US" dirty="0"/>
              <a:t>Use MySQL Workbench to connect remotely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3CD34A-B276-43FA-BDC2-6A43C8F2D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15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073492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16</a:t>
            </a:fld>
            <a:endParaRPr lang="fr-BE"/>
          </a:p>
        </p:txBody>
      </p:sp>
      <p:sp>
        <p:nvSpPr>
          <p:cNvPr id="5" name="Rectangle 4"/>
          <p:cNvSpPr/>
          <p:nvPr/>
        </p:nvSpPr>
        <p:spPr>
          <a:xfrm>
            <a:off x="200472" y="1052736"/>
            <a:ext cx="1800200" cy="2592288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Book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977336" y="1052736"/>
            <a:ext cx="1800200" cy="2592288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Book" pitchFamily="2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088904" y="1052736"/>
            <a:ext cx="1800200" cy="2592288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Book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144688" y="1052736"/>
            <a:ext cx="1800200" cy="2592288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Book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00472" y="3789040"/>
            <a:ext cx="1800200" cy="2592288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Book" pitchFamily="2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977336" y="3789040"/>
            <a:ext cx="1800200" cy="2592288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Book" pitchFamily="2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033120" y="3789040"/>
            <a:ext cx="1800200" cy="2592288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Book" pitchFamily="2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088904" y="3789040"/>
            <a:ext cx="1800200" cy="2592288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Book" pitchFamily="2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144688" y="3789040"/>
            <a:ext cx="1800200" cy="2592288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Book" pitchFamily="2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00472" y="1052736"/>
            <a:ext cx="1800200" cy="36004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Gotham Medium" pitchFamily="2" charset="0"/>
              </a:rPr>
              <a:t>S1 – Oct 3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144688" y="1052736"/>
            <a:ext cx="1800200" cy="36004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Gotham Medium" pitchFamily="2" charset="0"/>
              </a:rPr>
              <a:t>S2 – Oct 10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088904" y="1052736"/>
            <a:ext cx="1800200" cy="36004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Gotham Medium" pitchFamily="2" charset="0"/>
              </a:rPr>
              <a:t>S3 – Oct 17</a:t>
            </a:r>
          </a:p>
        </p:txBody>
      </p:sp>
      <p:sp>
        <p:nvSpPr>
          <p:cNvPr id="7" name="Rectangle 6"/>
          <p:cNvSpPr/>
          <p:nvPr/>
        </p:nvSpPr>
        <p:spPr>
          <a:xfrm>
            <a:off x="6033120" y="1052736"/>
            <a:ext cx="1800200" cy="2592288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tham Book" pitchFamily="2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033120" y="1052736"/>
            <a:ext cx="1800200" cy="36004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Gotham Medium" pitchFamily="2" charset="0"/>
              </a:rPr>
              <a:t>S4 – Oct 24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00472" y="3789040"/>
            <a:ext cx="1800200" cy="36004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Gotham Medium" pitchFamily="2" charset="0"/>
              </a:rPr>
              <a:t>S6 – Nov 7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144688" y="3789040"/>
            <a:ext cx="1800200" cy="36004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Gotham Medium" pitchFamily="2" charset="0"/>
              </a:rPr>
              <a:t>S7 – Nov 21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088904" y="3789040"/>
            <a:ext cx="1800200" cy="36004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Gotham Medium" pitchFamily="2" charset="0"/>
              </a:rPr>
              <a:t>S8 – Nov 28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033120" y="3789040"/>
            <a:ext cx="1800200" cy="36004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Gotham Medium" pitchFamily="2" charset="0"/>
              </a:rPr>
              <a:t>S9 – Dec 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7977336" y="3789040"/>
            <a:ext cx="1800200" cy="36004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Gotham Medium" pitchFamily="2" charset="0"/>
              </a:rPr>
              <a:t>S10 – Dec 12</a:t>
            </a:r>
          </a:p>
        </p:txBody>
      </p:sp>
      <p:sp>
        <p:nvSpPr>
          <p:cNvPr id="30" name="Rectangle 29"/>
          <p:cNvSpPr/>
          <p:nvPr/>
        </p:nvSpPr>
        <p:spPr>
          <a:xfrm>
            <a:off x="272480" y="4221088"/>
            <a:ext cx="1656184" cy="20882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Gotham Book" pitchFamily="2" charset="0"/>
              </a:rPr>
              <a:t>Scoring</a:t>
            </a:r>
          </a:p>
          <a:p>
            <a:pPr algn="ctr"/>
            <a:r>
              <a:rPr lang="en-US" sz="1400" dirty="0">
                <a:latin typeface="Gotham Book" pitchFamily="2" charset="0"/>
              </a:rPr>
              <a:t>advanced topics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216696" y="5301208"/>
            <a:ext cx="1656184" cy="10081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Gotham Book" pitchFamily="2" charset="0"/>
              </a:rPr>
              <a:t>Social network analysis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2216696" y="4221088"/>
            <a:ext cx="1656184" cy="1008112"/>
          </a:xfrm>
          <a:prstGeom prst="rect">
            <a:avLst/>
          </a:prstGeom>
          <a:solidFill>
            <a:srgbClr val="CC34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Gotham Book" pitchFamily="2" charset="0"/>
              </a:rPr>
              <a:t>Assignment 2</a:t>
            </a:r>
          </a:p>
          <a:p>
            <a:pPr algn="ctr"/>
            <a:r>
              <a:rPr lang="en-US" sz="1400" dirty="0">
                <a:latin typeface="Gotham Book" pitchFamily="2" charset="0"/>
              </a:rPr>
              <a:t>(scoring)</a:t>
            </a:r>
          </a:p>
        </p:txBody>
      </p:sp>
      <p:sp>
        <p:nvSpPr>
          <p:cNvPr id="40" name="Rectangle 39"/>
          <p:cNvSpPr/>
          <p:nvPr/>
        </p:nvSpPr>
        <p:spPr>
          <a:xfrm>
            <a:off x="8049344" y="4221088"/>
            <a:ext cx="1656184" cy="2088232"/>
          </a:xfrm>
          <a:prstGeom prst="rect">
            <a:avLst/>
          </a:prstGeom>
          <a:solidFill>
            <a:srgbClr val="CC34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Gotham Book" pitchFamily="2" charset="0"/>
              </a:rPr>
              <a:t>Assignment 3</a:t>
            </a:r>
            <a:br>
              <a:rPr lang="en-US" sz="1400" dirty="0">
                <a:latin typeface="Gotham Book" pitchFamily="2" charset="0"/>
              </a:rPr>
            </a:br>
            <a:r>
              <a:rPr lang="en-US" sz="1400" dirty="0">
                <a:latin typeface="Gotham Book" pitchFamily="2" charset="0"/>
              </a:rPr>
              <a:t>(project)</a:t>
            </a:r>
          </a:p>
        </p:txBody>
      </p:sp>
      <p:sp>
        <p:nvSpPr>
          <p:cNvPr id="25" name="Rectangle 24"/>
          <p:cNvSpPr/>
          <p:nvPr/>
        </p:nvSpPr>
        <p:spPr>
          <a:xfrm>
            <a:off x="272480" y="1484784"/>
            <a:ext cx="1656184" cy="720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Gotham Book" pitchFamily="2" charset="0"/>
              </a:rPr>
              <a:t>Course introduction</a:t>
            </a:r>
          </a:p>
        </p:txBody>
      </p:sp>
      <p:sp>
        <p:nvSpPr>
          <p:cNvPr id="27" name="Rectangle 26"/>
          <p:cNvSpPr/>
          <p:nvPr/>
        </p:nvSpPr>
        <p:spPr>
          <a:xfrm>
            <a:off x="272480" y="2276872"/>
            <a:ext cx="1656184" cy="12961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Gotham Book" pitchFamily="2" charset="0"/>
              </a:rPr>
              <a:t>Database</a:t>
            </a:r>
            <a:br>
              <a:rPr lang="en-US" sz="1400" dirty="0">
                <a:latin typeface="Gotham Book" pitchFamily="2" charset="0"/>
              </a:rPr>
            </a:br>
            <a:r>
              <a:rPr lang="en-US" sz="1400" dirty="0">
                <a:latin typeface="Gotham Book" pitchFamily="2" charset="0"/>
              </a:rPr>
              <a:t>&amp; SQL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977336" y="1052736"/>
            <a:ext cx="1800200" cy="36004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Gotham Medium" pitchFamily="2" charset="0"/>
              </a:rPr>
              <a:t>S5 – Oct 31</a:t>
            </a:r>
          </a:p>
        </p:txBody>
      </p:sp>
      <p:sp>
        <p:nvSpPr>
          <p:cNvPr id="29" name="Rectangle 28"/>
          <p:cNvSpPr/>
          <p:nvPr/>
        </p:nvSpPr>
        <p:spPr>
          <a:xfrm>
            <a:off x="8049344" y="2564904"/>
            <a:ext cx="1656184" cy="10081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Gotham Book" pitchFamily="2" charset="0"/>
              </a:rPr>
              <a:t>Scoring</a:t>
            </a:r>
          </a:p>
        </p:txBody>
      </p:sp>
      <p:sp>
        <p:nvSpPr>
          <p:cNvPr id="37" name="Rectangle 36"/>
          <p:cNvSpPr/>
          <p:nvPr/>
        </p:nvSpPr>
        <p:spPr>
          <a:xfrm>
            <a:off x="8049344" y="1484784"/>
            <a:ext cx="1656184" cy="1008112"/>
          </a:xfrm>
          <a:prstGeom prst="rect">
            <a:avLst/>
          </a:prstGeom>
          <a:solidFill>
            <a:srgbClr val="CC34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Gotham Book" pitchFamily="2" charset="0"/>
              </a:rPr>
              <a:t>Assignment 1</a:t>
            </a:r>
          </a:p>
          <a:p>
            <a:pPr algn="ctr"/>
            <a:r>
              <a:rPr lang="en-US" sz="1400" dirty="0">
                <a:latin typeface="Gotham Book" pitchFamily="2" charset="0"/>
              </a:rPr>
              <a:t>(report)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216696" y="2276872"/>
            <a:ext cx="1656184" cy="12961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Gotham Book" pitchFamily="2" charset="0"/>
              </a:rPr>
              <a:t>R &amp; ODBC</a:t>
            </a:r>
          </a:p>
        </p:txBody>
      </p:sp>
      <p:sp>
        <p:nvSpPr>
          <p:cNvPr id="46" name="Rectangle 45"/>
          <p:cNvSpPr/>
          <p:nvPr/>
        </p:nvSpPr>
        <p:spPr>
          <a:xfrm>
            <a:off x="2216696" y="1484784"/>
            <a:ext cx="1656184" cy="720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Gotham Book" pitchFamily="2" charset="0"/>
              </a:rPr>
              <a:t>SQL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105128" y="4221088"/>
            <a:ext cx="1656184" cy="10081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Gotham Book" pitchFamily="2" charset="0"/>
              </a:rPr>
              <a:t>Market basket analysis</a:t>
            </a:r>
          </a:p>
        </p:txBody>
      </p:sp>
      <p:sp>
        <p:nvSpPr>
          <p:cNvPr id="57" name="Rectangle 56"/>
          <p:cNvSpPr/>
          <p:nvPr/>
        </p:nvSpPr>
        <p:spPr>
          <a:xfrm>
            <a:off x="6105128" y="1484784"/>
            <a:ext cx="1656184" cy="20882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Gotham Book" pitchFamily="2" charset="0"/>
              </a:rPr>
              <a:t>Data</a:t>
            </a:r>
            <a:br>
              <a:rPr lang="en-US" sz="1400" dirty="0">
                <a:latin typeface="Gotham Book" pitchFamily="2" charset="0"/>
              </a:rPr>
            </a:br>
            <a:r>
              <a:rPr lang="en-US" sz="1400" dirty="0">
                <a:latin typeface="Gotham Book" pitchFamily="2" charset="0"/>
              </a:rPr>
              <a:t>visualization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160912" y="4221088"/>
            <a:ext cx="1656184" cy="1512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Gotham Book" pitchFamily="2" charset="0"/>
              </a:rPr>
              <a:t>Lifetime value</a:t>
            </a:r>
          </a:p>
        </p:txBody>
      </p:sp>
      <p:sp>
        <p:nvSpPr>
          <p:cNvPr id="60" name="Rectangle 59"/>
          <p:cNvSpPr/>
          <p:nvPr/>
        </p:nvSpPr>
        <p:spPr>
          <a:xfrm>
            <a:off x="4160912" y="5805264"/>
            <a:ext cx="1656184" cy="50405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Gotham Book" pitchFamily="2" charset="0"/>
              </a:rPr>
              <a:t>Q&amp;A</a:t>
            </a:r>
          </a:p>
        </p:txBody>
      </p:sp>
      <p:sp>
        <p:nvSpPr>
          <p:cNvPr id="28" name="Rectangle 27"/>
          <p:cNvSpPr/>
          <p:nvPr/>
        </p:nvSpPr>
        <p:spPr>
          <a:xfrm>
            <a:off x="4160912" y="1484784"/>
            <a:ext cx="1656184" cy="20882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Gotham Book" pitchFamily="2" charset="0"/>
              </a:rPr>
              <a:t>Segmentation</a:t>
            </a:r>
          </a:p>
        </p:txBody>
      </p:sp>
      <p:sp>
        <p:nvSpPr>
          <p:cNvPr id="52" name="Rectangle 51"/>
          <p:cNvSpPr/>
          <p:nvPr/>
        </p:nvSpPr>
        <p:spPr>
          <a:xfrm rot="569102">
            <a:off x="8939873" y="1415222"/>
            <a:ext cx="886154" cy="35892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DUE DATE</a:t>
            </a:r>
          </a:p>
          <a:p>
            <a:pPr algn="ctr"/>
            <a:r>
              <a:rPr lang="en-US" sz="1000" b="1" dirty="0"/>
              <a:t>Oct 30</a:t>
            </a:r>
          </a:p>
        </p:txBody>
      </p:sp>
      <p:sp>
        <p:nvSpPr>
          <p:cNvPr id="53" name="Rectangle 52"/>
          <p:cNvSpPr/>
          <p:nvPr/>
        </p:nvSpPr>
        <p:spPr>
          <a:xfrm rot="569102">
            <a:off x="8843832" y="4211916"/>
            <a:ext cx="979919" cy="35892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DUE DATE</a:t>
            </a:r>
          </a:p>
          <a:p>
            <a:pPr algn="ctr"/>
            <a:r>
              <a:rPr lang="en-US" sz="1000" b="1" dirty="0">
                <a:solidFill>
                  <a:srgbClr val="FFFF00"/>
                </a:solidFill>
              </a:rPr>
              <a:t>FRIDAY</a:t>
            </a:r>
            <a:r>
              <a:rPr lang="en-US" sz="1000" b="1" dirty="0"/>
              <a:t> Dec 9</a:t>
            </a:r>
          </a:p>
        </p:txBody>
      </p:sp>
      <p:sp>
        <p:nvSpPr>
          <p:cNvPr id="54" name="Rectangle 53"/>
          <p:cNvSpPr/>
          <p:nvPr/>
        </p:nvSpPr>
        <p:spPr>
          <a:xfrm rot="569102">
            <a:off x="3104309" y="4219642"/>
            <a:ext cx="886154" cy="35892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DUE DATE</a:t>
            </a:r>
          </a:p>
          <a:p>
            <a:pPr algn="ctr"/>
            <a:r>
              <a:rPr lang="en-US" sz="1000" b="1" dirty="0"/>
              <a:t>Nov 20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4" grpId="0" animBg="1"/>
      <p:bldP spid="39" grpId="0" animBg="1"/>
      <p:bldP spid="40" grpId="0" animBg="1"/>
      <p:bldP spid="25" grpId="0" animBg="1"/>
      <p:bldP spid="27" grpId="0" animBg="1"/>
      <p:bldP spid="29" grpId="0" animBg="1"/>
      <p:bldP spid="37" grpId="0" animBg="1"/>
      <p:bldP spid="26" grpId="0" animBg="1"/>
      <p:bldP spid="46" grpId="0" animBg="1"/>
      <p:bldP spid="33" grpId="0" animBg="1"/>
      <p:bldP spid="57" grpId="0" animBg="1"/>
      <p:bldP spid="31" grpId="0" animBg="1"/>
      <p:bldP spid="60" grpId="0" animBg="1"/>
      <p:bldP spid="28" grpId="0" animBg="1"/>
      <p:bldP spid="52" grpId="0" animBg="1"/>
      <p:bldP spid="53" grpId="0" animBg="1"/>
      <p:bldP spid="5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tabLst>
                <a:tab pos="4665663" algn="r"/>
              </a:tabLst>
            </a:pPr>
            <a:r>
              <a:rPr lang="en-US" dirty="0"/>
              <a:t>Final grade</a:t>
            </a:r>
          </a:p>
          <a:p>
            <a:pPr lvl="1">
              <a:tabLst>
                <a:tab pos="4665663" algn="r"/>
                <a:tab pos="4845050" algn="l"/>
              </a:tabLst>
            </a:pPr>
            <a:r>
              <a:rPr lang="en-US" dirty="0"/>
              <a:t>Assignment 1	</a:t>
            </a:r>
            <a:r>
              <a:rPr lang="en-US" dirty="0">
                <a:solidFill>
                  <a:srgbClr val="CC3433"/>
                </a:solidFill>
              </a:rPr>
              <a:t>30%</a:t>
            </a:r>
            <a:r>
              <a:rPr lang="en-US" dirty="0"/>
              <a:t>	</a:t>
            </a:r>
            <a:r>
              <a:rPr lang="en-US" sz="1400" dirty="0"/>
              <a:t>(report)</a:t>
            </a:r>
          </a:p>
          <a:p>
            <a:pPr lvl="1">
              <a:tabLst>
                <a:tab pos="4665663" algn="r"/>
                <a:tab pos="4845050" algn="l"/>
              </a:tabLst>
            </a:pPr>
            <a:r>
              <a:rPr lang="en-US" dirty="0"/>
              <a:t>Assignment 2	</a:t>
            </a:r>
            <a:r>
              <a:rPr lang="en-US" dirty="0">
                <a:solidFill>
                  <a:srgbClr val="CC3433"/>
                </a:solidFill>
              </a:rPr>
              <a:t>30%</a:t>
            </a:r>
            <a:r>
              <a:rPr lang="en-US" dirty="0"/>
              <a:t>	</a:t>
            </a:r>
            <a:r>
              <a:rPr lang="en-US" sz="1400" dirty="0"/>
              <a:t>(individual performance)</a:t>
            </a:r>
            <a:endParaRPr lang="en-US" dirty="0"/>
          </a:p>
          <a:p>
            <a:pPr lvl="1">
              <a:tabLst>
                <a:tab pos="4665663" algn="r"/>
                <a:tab pos="4845050" algn="l"/>
              </a:tabLst>
            </a:pPr>
            <a:r>
              <a:rPr lang="en-US" dirty="0"/>
              <a:t>Assignment 3	</a:t>
            </a:r>
            <a:r>
              <a:rPr lang="en-US" dirty="0">
                <a:solidFill>
                  <a:srgbClr val="CC3433"/>
                </a:solidFill>
              </a:rPr>
              <a:t>40%</a:t>
            </a:r>
            <a:r>
              <a:rPr lang="en-US" dirty="0"/>
              <a:t>	</a:t>
            </a:r>
            <a:r>
              <a:rPr lang="en-US" sz="1400" dirty="0"/>
              <a:t>(report + code)</a:t>
            </a:r>
            <a:endParaRPr lang="en-US" dirty="0"/>
          </a:p>
          <a:p>
            <a:endParaRPr lang="en-US" dirty="0"/>
          </a:p>
          <a:p>
            <a:r>
              <a:rPr lang="en-US" dirty="0"/>
              <a:t>Challenge bonus</a:t>
            </a:r>
          </a:p>
          <a:p>
            <a:pPr lvl="1"/>
            <a:r>
              <a:rPr lang="en-US" dirty="0"/>
              <a:t>+1 if you beat me at Assignment #2</a:t>
            </a:r>
          </a:p>
          <a:p>
            <a:pPr>
              <a:tabLst>
                <a:tab pos="4665663" algn="r"/>
              </a:tabLst>
            </a:pPr>
            <a:endParaRPr lang="en-US" dirty="0"/>
          </a:p>
          <a:p>
            <a:pPr>
              <a:tabLst>
                <a:tab pos="4665663" algn="r"/>
              </a:tabLst>
            </a:pPr>
            <a:r>
              <a:rPr lang="en-US" dirty="0"/>
              <a:t>Qualitative evaluations</a:t>
            </a:r>
          </a:p>
          <a:p>
            <a:pPr lvl="1">
              <a:tabLst>
                <a:tab pos="4665663" algn="r"/>
              </a:tabLst>
            </a:pPr>
            <a:r>
              <a:rPr lang="en-US" dirty="0"/>
              <a:t>Peer evaluations</a:t>
            </a:r>
          </a:p>
          <a:p>
            <a:pPr lvl="1">
              <a:tabLst>
                <a:tab pos="4665663" algn="r"/>
              </a:tabLst>
            </a:pPr>
            <a:r>
              <a:rPr lang="en-US" dirty="0"/>
              <a:t>Professor evaluations based on class participation, attendance...</a:t>
            </a:r>
          </a:p>
          <a:p>
            <a:pPr lvl="1"/>
            <a:r>
              <a:rPr lang="en-US" dirty="0"/>
              <a:t>Usually between -1 and +2, but free to modify grade at will under exceptional circumstances (e.g., freeriding)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17</a:t>
            </a:fld>
            <a:endParaRPr lang="fr-BE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 and term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Groups</a:t>
            </a:r>
          </a:p>
          <a:p>
            <a:pPr lvl="1"/>
            <a:r>
              <a:rPr lang="en-US" dirty="0"/>
              <a:t>HW#3:	Free to select your team</a:t>
            </a:r>
          </a:p>
          <a:p>
            <a:pPr lvl="1"/>
            <a:r>
              <a:rPr lang="en-US" dirty="0"/>
              <a:t>HW#2:	Individual</a:t>
            </a:r>
          </a:p>
          <a:p>
            <a:pPr lvl="1"/>
            <a:r>
              <a:rPr lang="en-US" dirty="0"/>
              <a:t>HW#1:	Random (but never with the same as HW#3)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r>
              <a:rPr lang="en-US" dirty="0"/>
              <a:t>Assignments</a:t>
            </a:r>
          </a:p>
          <a:p>
            <a:pPr lvl="1"/>
            <a:r>
              <a:rPr lang="en-US" dirty="0"/>
              <a:t>Using a customer database from the fundraising industry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18</a:t>
            </a:fld>
            <a:endParaRPr lang="fr-BE"/>
          </a:p>
        </p:txBody>
      </p:sp>
      <p:cxnSp>
        <p:nvCxnSpPr>
          <p:cNvPr id="6" name="Straight Arrow Connector 5"/>
          <p:cNvCxnSpPr>
            <a:stCxn id="8" idx="3"/>
            <a:endCxn id="11" idx="1"/>
          </p:cNvCxnSpPr>
          <p:nvPr/>
        </p:nvCxnSpPr>
        <p:spPr>
          <a:xfrm>
            <a:off x="2792760" y="4246240"/>
            <a:ext cx="1368152" cy="0"/>
          </a:xfrm>
          <a:prstGeom prst="straightConnector1">
            <a:avLst/>
          </a:prstGeom>
          <a:ln w="76200">
            <a:solidFill>
              <a:schemeClr val="bg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11" idx="3"/>
            <a:endCxn id="10" idx="1"/>
          </p:cNvCxnSpPr>
          <p:nvPr/>
        </p:nvCxnSpPr>
        <p:spPr>
          <a:xfrm>
            <a:off x="6033120" y="4246240"/>
            <a:ext cx="1368152" cy="0"/>
          </a:xfrm>
          <a:prstGeom prst="straightConnector1">
            <a:avLst/>
          </a:prstGeom>
          <a:ln w="76200">
            <a:solidFill>
              <a:schemeClr val="bg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920552" y="3933056"/>
            <a:ext cx="1872208" cy="626368"/>
          </a:xfrm>
          <a:prstGeom prst="rect">
            <a:avLst/>
          </a:prstGeom>
          <a:solidFill>
            <a:srgbClr val="CC3433"/>
          </a:solidFill>
          <a:ln>
            <a:solidFill>
              <a:srgbClr val="A20025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Gotham Book" pitchFamily="2" charset="0"/>
              </a:rPr>
              <a:t>ASSIGNMENT 1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992560" y="3284984"/>
            <a:ext cx="245979" cy="621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Rectangle 9"/>
          <p:cNvSpPr/>
          <p:nvPr/>
        </p:nvSpPr>
        <p:spPr>
          <a:xfrm>
            <a:off x="7401272" y="3933056"/>
            <a:ext cx="1872208" cy="626368"/>
          </a:xfrm>
          <a:prstGeom prst="rect">
            <a:avLst/>
          </a:prstGeom>
          <a:solidFill>
            <a:srgbClr val="CC3433"/>
          </a:solidFill>
          <a:ln>
            <a:solidFill>
              <a:srgbClr val="A20025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Gotham Book" pitchFamily="2" charset="0"/>
              </a:rPr>
              <a:t>ASSIGNMENT 3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160912" y="3933056"/>
            <a:ext cx="1872208" cy="626368"/>
          </a:xfrm>
          <a:prstGeom prst="rect">
            <a:avLst/>
          </a:prstGeom>
          <a:solidFill>
            <a:srgbClr val="CC3433"/>
          </a:solidFill>
          <a:ln>
            <a:solidFill>
              <a:srgbClr val="A20025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Gotham Book" pitchFamily="2" charset="0"/>
              </a:rPr>
              <a:t>ASSIGNMENT 2</a:t>
            </a: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1280592" y="3284984"/>
            <a:ext cx="245979" cy="621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1568624" y="3284984"/>
            <a:ext cx="245979" cy="621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4202965" y="3284984"/>
            <a:ext cx="245979" cy="621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7473280" y="3284984"/>
            <a:ext cx="245979" cy="621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7761312" y="3284984"/>
            <a:ext cx="245979" cy="621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8049344" y="3284984"/>
            <a:ext cx="245979" cy="621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1856656" y="3284984"/>
            <a:ext cx="245979" cy="621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8337376" y="3284984"/>
            <a:ext cx="245979" cy="621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on the course website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Slides</a:t>
            </a:r>
          </a:p>
          <a:p>
            <a:endParaRPr lang="en-US" dirty="0"/>
          </a:p>
          <a:p>
            <a:r>
              <a:rPr lang="en-US" dirty="0"/>
              <a:t>SQL queries, R code, etc., as text files</a:t>
            </a:r>
          </a:p>
          <a:p>
            <a:pPr lvl="1"/>
            <a:r>
              <a:rPr lang="en-US" dirty="0"/>
              <a:t>Don't copy-paste from PowerPoint, due to special characters</a:t>
            </a:r>
          </a:p>
          <a:p>
            <a:endParaRPr lang="en-US" dirty="0"/>
          </a:p>
          <a:p>
            <a:r>
              <a:rPr lang="en-US" dirty="0"/>
              <a:t>Additional documents</a:t>
            </a:r>
          </a:p>
          <a:p>
            <a:pPr lvl="1"/>
            <a:r>
              <a:rPr lang="en-US" dirty="0"/>
              <a:t>Assignments</a:t>
            </a:r>
          </a:p>
          <a:p>
            <a:pPr lvl="1"/>
            <a:r>
              <a:rPr lang="en-US" dirty="0"/>
              <a:t>Etc.</a:t>
            </a:r>
          </a:p>
          <a:p>
            <a:endParaRPr lang="en-US" dirty="0"/>
          </a:p>
          <a:p>
            <a:r>
              <a:rPr lang="en-US" dirty="0"/>
              <a:t>FAQ</a:t>
            </a:r>
          </a:p>
          <a:p>
            <a:pPr lvl="1"/>
            <a:r>
              <a:rPr lang="en-US" dirty="0"/>
              <a:t>Common installation issues</a:t>
            </a:r>
          </a:p>
          <a:p>
            <a:pPr lvl="1"/>
            <a:r>
              <a:rPr lang="en-US" dirty="0"/>
              <a:t>Data description</a:t>
            </a:r>
          </a:p>
          <a:p>
            <a:pPr lvl="1"/>
            <a:r>
              <a:rPr lang="en-US" dirty="0"/>
              <a:t>Additional files (e.g., student contribution)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19</a:t>
            </a:fld>
            <a:endParaRPr lang="fr-B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brief bio</a:t>
            </a:r>
          </a:p>
          <a:p>
            <a:endParaRPr lang="en-US" dirty="0"/>
          </a:p>
          <a:p>
            <a:r>
              <a:rPr lang="en-US" dirty="0"/>
              <a:t>Course introduction</a:t>
            </a:r>
          </a:p>
          <a:p>
            <a:pPr lvl="1"/>
            <a:r>
              <a:rPr lang="en-US" dirty="0"/>
              <a:t>Marketing analytics</a:t>
            </a:r>
          </a:p>
          <a:p>
            <a:pPr lvl="1"/>
            <a:r>
              <a:rPr lang="en-US" dirty="0"/>
              <a:t>Course objective, methodology</a:t>
            </a:r>
          </a:p>
          <a:p>
            <a:pPr lvl="1"/>
            <a:r>
              <a:rPr lang="en-US" dirty="0"/>
              <a:t>Course material, software and downloads</a:t>
            </a:r>
          </a:p>
          <a:p>
            <a:pPr lvl="1"/>
            <a:r>
              <a:rPr lang="en-US" dirty="0"/>
              <a:t>Sessions</a:t>
            </a:r>
          </a:p>
          <a:p>
            <a:pPr lvl="1"/>
            <a:r>
              <a:rPr lang="en-US" dirty="0"/>
              <a:t>Grading</a:t>
            </a:r>
          </a:p>
          <a:p>
            <a:pPr lvl="1"/>
            <a:r>
              <a:rPr lang="en-US" dirty="0"/>
              <a:t>Assignments and term project</a:t>
            </a:r>
          </a:p>
          <a:p>
            <a:endParaRPr lang="en-US" dirty="0"/>
          </a:p>
          <a:p>
            <a:r>
              <a:rPr lang="en-US" dirty="0"/>
              <a:t>A crash course on database and SQL</a:t>
            </a:r>
          </a:p>
          <a:p>
            <a:pPr lvl="1"/>
            <a:r>
              <a:rPr lang="en-US" dirty="0"/>
              <a:t>Database</a:t>
            </a:r>
          </a:p>
          <a:p>
            <a:pPr lvl="1"/>
            <a:r>
              <a:rPr lang="en-US" dirty="0" err="1"/>
              <a:t>MySQL</a:t>
            </a:r>
            <a:endParaRPr lang="en-US" dirty="0"/>
          </a:p>
          <a:p>
            <a:pPr lvl="1"/>
            <a:r>
              <a:rPr lang="en-US" dirty="0"/>
              <a:t>SQL queries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2</a:t>
            </a:fld>
            <a:endParaRPr lang="fr-BE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70A7AAF-646C-4F24-9755-FE0645D50943}"/>
              </a:ext>
            </a:extLst>
          </p:cNvPr>
          <p:cNvSpPr/>
          <p:nvPr/>
        </p:nvSpPr>
        <p:spPr>
          <a:xfrm>
            <a:off x="344488" y="1124744"/>
            <a:ext cx="4392488" cy="23042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more things...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4D7DBA6-FFD8-4A2E-9601-F7A0C7B0E0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198" y="2420887"/>
            <a:ext cx="4049068" cy="1008113"/>
          </a:xfrm>
        </p:spPr>
        <p:txBody>
          <a:bodyPr>
            <a:normAutofit/>
          </a:bodyPr>
          <a:lstStyle/>
          <a:p>
            <a:r>
              <a:rPr lang="en-US" sz="2000" dirty="0"/>
              <a:t>I’m not infallible</a:t>
            </a:r>
          </a:p>
          <a:p>
            <a:r>
              <a:rPr lang="en-US" sz="2000" dirty="0"/>
              <a:t>Contribute to the group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20</a:t>
            </a:fld>
            <a:endParaRPr lang="fr-BE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75E4D45-5A00-40FD-A613-E75AE80AF17E}"/>
              </a:ext>
            </a:extLst>
          </p:cNvPr>
          <p:cNvGrpSpPr/>
          <p:nvPr/>
        </p:nvGrpSpPr>
        <p:grpSpPr>
          <a:xfrm>
            <a:off x="5097016" y="1124744"/>
            <a:ext cx="4392488" cy="2306056"/>
            <a:chOff x="5097016" y="1124744"/>
            <a:chExt cx="4392488" cy="230605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6376DE8-DD99-4435-83F4-2B3979C11F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97016" y="1124744"/>
              <a:ext cx="4392488" cy="2306056"/>
            </a:xfrm>
            <a:prstGeom prst="rect">
              <a:avLst/>
            </a:prstGeom>
            <a:ln w="28575">
              <a:solidFill>
                <a:schemeClr val="accent3"/>
              </a:solidFill>
            </a:ln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E6D1E9C-AC42-4FC4-AE36-2B20D459B1A3}"/>
                </a:ext>
              </a:extLst>
            </p:cNvPr>
            <p:cNvSpPr/>
            <p:nvPr/>
          </p:nvSpPr>
          <p:spPr>
            <a:xfrm>
              <a:off x="5889104" y="1842287"/>
              <a:ext cx="3500698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3200" dirty="0">
                  <a:solidFill>
                    <a:schemeClr val="tx1"/>
                  </a:solidFill>
                  <a:latin typeface="Gotham Book" panose="02000603040000020004" pitchFamily="2" charset="0"/>
                </a:rPr>
                <a:t>Google</a:t>
              </a:r>
              <a:r>
                <a:rPr lang="fr-FR" sz="3200" dirty="0">
                  <a:solidFill>
                    <a:schemeClr val="tx1"/>
                  </a:solidFill>
                  <a:latin typeface="Gotham" panose="02000804030000020004" pitchFamily="50" charset="0"/>
                </a:rPr>
                <a:t> </a:t>
              </a:r>
              <a:r>
                <a:rPr lang="fr-FR" sz="3200" dirty="0" err="1">
                  <a:solidFill>
                    <a:schemeClr val="tx1"/>
                  </a:solidFill>
                  <a:latin typeface="Gotham" panose="02000804030000020004" pitchFamily="50" charset="0"/>
                </a:rPr>
                <a:t>Award</a:t>
              </a:r>
              <a:endParaRPr lang="fr-FR" sz="3200" dirty="0">
                <a:solidFill>
                  <a:schemeClr val="tx1"/>
                </a:solidFill>
                <a:latin typeface="Gotham" panose="02000804030000020004" pitchFamily="50" charset="0"/>
              </a:endParaRP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EA6141E0-4BD5-46D9-8963-CBCBAA8D3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672" y="1371572"/>
            <a:ext cx="1085630" cy="977308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9006A8E-E31B-4B74-956E-C5902197816E}"/>
              </a:ext>
            </a:extLst>
          </p:cNvPr>
          <p:cNvGrpSpPr/>
          <p:nvPr/>
        </p:nvGrpSpPr>
        <p:grpSpPr>
          <a:xfrm>
            <a:off x="5097016" y="3789040"/>
            <a:ext cx="4392488" cy="2306056"/>
            <a:chOff x="5097016" y="4219288"/>
            <a:chExt cx="4392488" cy="2306056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64DA4FF-FC7F-406F-9F18-C4080E74C7AF}"/>
                </a:ext>
              </a:extLst>
            </p:cNvPr>
            <p:cNvSpPr/>
            <p:nvPr/>
          </p:nvSpPr>
          <p:spPr>
            <a:xfrm>
              <a:off x="6200335" y="4936831"/>
              <a:ext cx="3193086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3200" dirty="0">
                  <a:solidFill>
                    <a:schemeClr val="tx1"/>
                  </a:solidFill>
                  <a:latin typeface="Gotham Book" panose="02000603040000020004" pitchFamily="2" charset="0"/>
                </a:rPr>
                <a:t>Webcam, </a:t>
              </a:r>
              <a:r>
                <a:rPr lang="fr-FR" sz="3200" dirty="0" err="1">
                  <a:solidFill>
                    <a:schemeClr val="tx1"/>
                  </a:solidFill>
                  <a:latin typeface="Gotham Book" panose="02000603040000020004" pitchFamily="2" charset="0"/>
                </a:rPr>
                <a:t>attendance</a:t>
              </a:r>
              <a:r>
                <a:rPr lang="fr-FR" sz="3200" dirty="0">
                  <a:solidFill>
                    <a:schemeClr val="tx1"/>
                  </a:solidFill>
                  <a:latin typeface="Gotham Book" panose="02000603040000020004" pitchFamily="2" charset="0"/>
                </a:rPr>
                <a:t>,</a:t>
              </a:r>
              <a:br>
                <a:rPr lang="fr-FR" sz="3200" dirty="0">
                  <a:solidFill>
                    <a:schemeClr val="tx1"/>
                  </a:solidFill>
                  <a:latin typeface="Gotham Book" panose="02000603040000020004" pitchFamily="2" charset="0"/>
                </a:rPr>
              </a:br>
              <a:r>
                <a:rPr lang="fr-FR" sz="3200" dirty="0">
                  <a:solidFill>
                    <a:schemeClr val="tx1"/>
                  </a:solidFill>
                  <a:latin typeface="Gotham Book" panose="02000603040000020004" pitchFamily="2" charset="0"/>
                </a:rPr>
                <a:t>etc.</a:t>
              </a:r>
              <a:endParaRPr lang="fr-FR" sz="3200" dirty="0">
                <a:solidFill>
                  <a:schemeClr val="tx1"/>
                </a:solidFill>
                <a:latin typeface="Gotham" panose="02000804030000020004" pitchFamily="50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5D965AA9-179F-4814-9516-BD323AF23EB9}"/>
                </a:ext>
              </a:extLst>
            </p:cNvPr>
            <p:cNvGrpSpPr/>
            <p:nvPr/>
          </p:nvGrpSpPr>
          <p:grpSpPr>
            <a:xfrm>
              <a:off x="5097016" y="4219288"/>
              <a:ext cx="4392488" cy="2306056"/>
              <a:chOff x="5097016" y="4219288"/>
              <a:chExt cx="4392488" cy="2306056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DA824A78-76E2-4533-A8A6-4058582FDFCB}"/>
                  </a:ext>
                </a:extLst>
              </p:cNvPr>
              <p:cNvSpPr/>
              <p:nvPr/>
            </p:nvSpPr>
            <p:spPr>
              <a:xfrm>
                <a:off x="5097016" y="4219288"/>
                <a:ext cx="4392488" cy="2306056"/>
              </a:xfrm>
              <a:prstGeom prst="rect">
                <a:avLst/>
              </a:prstGeom>
              <a:noFill/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31C92F4F-DDD1-4F51-BEB5-18C37CA05D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64231" y="4987872"/>
                <a:ext cx="768889" cy="768889"/>
              </a:xfrm>
              <a:prstGeom prst="rect">
                <a:avLst/>
              </a:prstGeom>
            </p:spPr>
          </p:pic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8A2B80D-EC3C-4A09-B677-8E09D7888272}"/>
              </a:ext>
            </a:extLst>
          </p:cNvPr>
          <p:cNvGrpSpPr/>
          <p:nvPr/>
        </p:nvGrpSpPr>
        <p:grpSpPr>
          <a:xfrm>
            <a:off x="336848" y="3810755"/>
            <a:ext cx="4392488" cy="2306056"/>
            <a:chOff x="336848" y="3810755"/>
            <a:chExt cx="4392488" cy="2306056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C4B30CE-A07B-4B91-9521-6F7D6806A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4063" y="4579339"/>
              <a:ext cx="768096" cy="768096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794BA47-5E34-4FC6-8464-F16CF81BB55D}"/>
                </a:ext>
              </a:extLst>
            </p:cNvPr>
            <p:cNvSpPr/>
            <p:nvPr/>
          </p:nvSpPr>
          <p:spPr>
            <a:xfrm>
              <a:off x="1440167" y="4528298"/>
              <a:ext cx="3193086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3200" dirty="0">
                  <a:solidFill>
                    <a:schemeClr val="tx1"/>
                  </a:solidFill>
                  <a:latin typeface="Gotham Book" panose="02000603040000020004" pitchFamily="2" charset="0"/>
                </a:rPr>
                <a:t>No computer</a:t>
              </a:r>
              <a:br>
                <a:rPr lang="fr-FR" sz="3200" dirty="0">
                  <a:solidFill>
                    <a:schemeClr val="tx1"/>
                  </a:solidFill>
                  <a:latin typeface="Gotham Book" panose="02000603040000020004" pitchFamily="2" charset="0"/>
                </a:rPr>
              </a:br>
              <a:r>
                <a:rPr lang="fr-FR" sz="1600" dirty="0">
                  <a:solidFill>
                    <a:schemeClr val="tx1"/>
                  </a:solidFill>
                  <a:latin typeface="Gotham Book" panose="02000603040000020004" pitchFamily="2" charset="0"/>
                </a:rPr>
                <a:t>(3rd session </a:t>
              </a:r>
              <a:r>
                <a:rPr lang="fr-FR" sz="1600" dirty="0" err="1">
                  <a:solidFill>
                    <a:schemeClr val="tx1"/>
                  </a:solidFill>
                  <a:latin typeface="Gotham Book" panose="02000603040000020004" pitchFamily="2" charset="0"/>
                </a:rPr>
                <a:t>onward</a:t>
              </a:r>
              <a:r>
                <a:rPr lang="fr-FR" sz="1600" dirty="0">
                  <a:solidFill>
                    <a:schemeClr val="tx1"/>
                  </a:solidFill>
                  <a:latin typeface="Gotham Book" panose="02000603040000020004" pitchFamily="2" charset="0"/>
                </a:rPr>
                <a:t>)</a:t>
              </a:r>
              <a:endParaRPr lang="fr-FR" sz="3200" dirty="0">
                <a:solidFill>
                  <a:schemeClr val="tx1"/>
                </a:solidFill>
                <a:latin typeface="Gotham" panose="02000804030000020004" pitchFamily="50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CACC8F9-AE38-4350-96A0-681D135306FB}"/>
                </a:ext>
              </a:extLst>
            </p:cNvPr>
            <p:cNvSpPr/>
            <p:nvPr/>
          </p:nvSpPr>
          <p:spPr>
            <a:xfrm>
              <a:off x="336848" y="3810755"/>
              <a:ext cx="4392488" cy="2306056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283136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4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  <a:p>
            <a:pPr lvl="1"/>
            <a:r>
              <a:rPr lang="en-US" dirty="0"/>
              <a:t>Definition</a:t>
            </a:r>
          </a:p>
          <a:p>
            <a:pPr lvl="1"/>
            <a:r>
              <a:rPr lang="en-US" dirty="0"/>
              <a:t>Relational database</a:t>
            </a:r>
          </a:p>
          <a:p>
            <a:pPr lvl="1"/>
            <a:r>
              <a:rPr lang="en-US" dirty="0"/>
              <a:t>DBMS</a:t>
            </a:r>
          </a:p>
          <a:p>
            <a:pPr lvl="1"/>
            <a:r>
              <a:rPr lang="en-US" dirty="0"/>
              <a:t>Other trends in data storage</a:t>
            </a:r>
          </a:p>
          <a:p>
            <a:endParaRPr lang="en-US" dirty="0"/>
          </a:p>
          <a:p>
            <a:r>
              <a:rPr lang="en-US" dirty="0" err="1"/>
              <a:t>MySQL</a:t>
            </a:r>
            <a:endParaRPr lang="en-US" dirty="0"/>
          </a:p>
          <a:p>
            <a:pPr lvl="1"/>
            <a:r>
              <a:rPr lang="en-US" dirty="0"/>
              <a:t>Installation and configuration</a:t>
            </a:r>
          </a:p>
          <a:p>
            <a:pPr lvl="1"/>
            <a:r>
              <a:rPr lang="en-US" dirty="0"/>
              <a:t>Tools</a:t>
            </a:r>
          </a:p>
          <a:p>
            <a:endParaRPr lang="en-US" dirty="0"/>
          </a:p>
          <a:p>
            <a:r>
              <a:rPr lang="en-US" dirty="0"/>
              <a:t>SQL queries</a:t>
            </a:r>
          </a:p>
          <a:p>
            <a:pPr lvl="1"/>
            <a:r>
              <a:rPr lang="en-US" dirty="0"/>
              <a:t>Create, insert, delete, select, join…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21</a:t>
            </a:fld>
            <a:endParaRPr lang="fr-BE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22</a:t>
            </a:fld>
            <a:endParaRPr lang="fr-BE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Database</a:t>
            </a:r>
          </a:p>
          <a:p>
            <a:pPr lvl="1"/>
            <a:r>
              <a:rPr lang="en-US" dirty="0"/>
              <a:t>Organized collection of data</a:t>
            </a:r>
          </a:p>
          <a:p>
            <a:pPr lvl="1"/>
            <a:r>
              <a:rPr lang="en-US" dirty="0"/>
              <a:t>Many different types of databases</a:t>
            </a:r>
          </a:p>
          <a:p>
            <a:endParaRPr lang="en-US" dirty="0"/>
          </a:p>
          <a:p>
            <a:r>
              <a:rPr lang="en-US" dirty="0"/>
              <a:t>Relational database</a:t>
            </a:r>
          </a:p>
          <a:p>
            <a:pPr lvl="1"/>
            <a:r>
              <a:rPr lang="en-US" dirty="0"/>
              <a:t>A database has multiple tables</a:t>
            </a:r>
          </a:p>
          <a:p>
            <a:pPr lvl="1"/>
            <a:r>
              <a:rPr lang="en-US" dirty="0"/>
              <a:t>A table has multiple fields</a:t>
            </a:r>
          </a:p>
          <a:p>
            <a:pPr lvl="1"/>
            <a:r>
              <a:rPr lang="en-US" dirty="0"/>
              <a:t>Each field has a specific, clearly-defined format</a:t>
            </a:r>
          </a:p>
          <a:p>
            <a:pPr lvl="1"/>
            <a:r>
              <a:rPr lang="en-US" dirty="0"/>
              <a:t>Some fields are used as keys to link tables together</a:t>
            </a:r>
          </a:p>
          <a:p>
            <a:pPr lvl="1"/>
            <a:r>
              <a:rPr lang="en-US" dirty="0"/>
              <a:t>Some fields are indexed to facilitate search and query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23</a:t>
            </a:fld>
            <a:endParaRPr lang="fr-BE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pic>
        <p:nvPicPr>
          <p:cNvPr id="307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2138297" y="981075"/>
            <a:ext cx="5629405" cy="5145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24</a:t>
            </a:fld>
            <a:endParaRPr lang="fr-BE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Keys</a:t>
            </a:r>
          </a:p>
          <a:p>
            <a:pPr lvl="1"/>
            <a:r>
              <a:rPr lang="en-US" dirty="0"/>
              <a:t>One-to-one</a:t>
            </a:r>
          </a:p>
          <a:p>
            <a:pPr lvl="1"/>
            <a:r>
              <a:rPr lang="en-US" dirty="0"/>
              <a:t>One-to-many</a:t>
            </a:r>
          </a:p>
          <a:p>
            <a:endParaRPr lang="en-US" dirty="0"/>
          </a:p>
          <a:p>
            <a:r>
              <a:rPr lang="en-US" dirty="0"/>
              <a:t>Each field type is well-defined, but freedom exists…</a:t>
            </a:r>
          </a:p>
          <a:p>
            <a:pPr lvl="1"/>
            <a:r>
              <a:rPr lang="en-US" dirty="0"/>
              <a:t>VARCHAR, BLOB, Etc.</a:t>
            </a:r>
          </a:p>
          <a:p>
            <a:endParaRPr lang="en-US" dirty="0"/>
          </a:p>
          <a:p>
            <a:r>
              <a:rPr lang="en-US" dirty="0"/>
              <a:t>Practical issues and common frustrations</a:t>
            </a:r>
          </a:p>
          <a:p>
            <a:pPr lvl="1"/>
            <a:r>
              <a:rPr lang="en-US" dirty="0"/>
              <a:t>Badly-defined fields (type)</a:t>
            </a:r>
          </a:p>
          <a:p>
            <a:pPr lvl="1"/>
            <a:r>
              <a:rPr lang="en-US" dirty="0"/>
              <a:t>Badly-defined fields (length)</a:t>
            </a:r>
          </a:p>
          <a:p>
            <a:pPr lvl="1"/>
            <a:r>
              <a:rPr lang="en-US" dirty="0"/>
              <a:t>Impact of changing field definitions once online (screens)</a:t>
            </a:r>
          </a:p>
          <a:p>
            <a:pPr lvl="1"/>
            <a:r>
              <a:rPr lang="en-US" dirty="0"/>
              <a:t>Unused table space</a:t>
            </a:r>
          </a:p>
          <a:p>
            <a:pPr lvl="1"/>
            <a:r>
              <a:rPr lang="en-US" dirty="0"/>
              <a:t>Badly-defined or missing indexes</a:t>
            </a:r>
          </a:p>
          <a:p>
            <a:pPr lvl="1"/>
            <a:r>
              <a:rPr lang="en-US" dirty="0"/>
              <a:t>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25</a:t>
            </a:fld>
            <a:endParaRPr lang="fr-BE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Database management systems (DBMS)</a:t>
            </a:r>
          </a:p>
          <a:p>
            <a:pPr lvl="1"/>
            <a:r>
              <a:rPr lang="en-US" dirty="0"/>
              <a:t>DBMSs are computer software applications that interact with the user, other applications, and the database itself to capture and analyze data</a:t>
            </a:r>
          </a:p>
          <a:p>
            <a:endParaRPr lang="en-US" dirty="0"/>
          </a:p>
          <a:p>
            <a:r>
              <a:rPr lang="en-US" dirty="0"/>
              <a:t>Core functions</a:t>
            </a:r>
          </a:p>
          <a:p>
            <a:pPr lvl="1"/>
            <a:r>
              <a:rPr lang="en-US" dirty="0"/>
              <a:t>Define and create databases, tables</a:t>
            </a:r>
          </a:p>
          <a:p>
            <a:pPr lvl="1"/>
            <a:r>
              <a:rPr lang="en-US" dirty="0"/>
              <a:t>Insert, update and delete data</a:t>
            </a:r>
          </a:p>
          <a:p>
            <a:pPr lvl="1"/>
            <a:r>
              <a:rPr lang="en-US" dirty="0"/>
              <a:t>Query (extract) data</a:t>
            </a:r>
          </a:p>
          <a:p>
            <a:pPr lvl="1"/>
            <a:r>
              <a:rPr lang="en-US" dirty="0"/>
              <a:t>Manage</a:t>
            </a:r>
          </a:p>
          <a:p>
            <a:pPr lvl="1"/>
            <a:r>
              <a:rPr lang="en-US" dirty="0"/>
              <a:t>Save and export</a:t>
            </a:r>
          </a:p>
          <a:p>
            <a:pPr lvl="1"/>
            <a:r>
              <a:rPr lang="en-US" dirty="0"/>
              <a:t>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26</a:t>
            </a:fld>
            <a:endParaRPr lang="fr-BE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Leaders in relational DBMS</a:t>
            </a:r>
          </a:p>
          <a:p>
            <a:pPr lvl="1"/>
            <a:r>
              <a:rPr lang="en-US" dirty="0"/>
              <a:t>Oracle Database</a:t>
            </a:r>
          </a:p>
          <a:p>
            <a:pPr lvl="1"/>
            <a:r>
              <a:rPr lang="en-US" dirty="0"/>
              <a:t>MySQL (Oracle Corporation)</a:t>
            </a:r>
          </a:p>
          <a:p>
            <a:pPr lvl="1"/>
            <a:r>
              <a:rPr lang="en-US" dirty="0"/>
              <a:t>MariaDB</a:t>
            </a:r>
          </a:p>
          <a:p>
            <a:pPr lvl="1"/>
            <a:r>
              <a:rPr lang="en-US" dirty="0"/>
              <a:t>Amazon Aurora</a:t>
            </a:r>
          </a:p>
          <a:p>
            <a:pPr lvl="1"/>
            <a:r>
              <a:rPr lang="en-US" dirty="0"/>
              <a:t>Microsoft SQL Server</a:t>
            </a:r>
          </a:p>
          <a:p>
            <a:pPr lvl="1"/>
            <a:r>
              <a:rPr lang="en-US" dirty="0" err="1"/>
              <a:t>PostgreSQL</a:t>
            </a:r>
            <a:endParaRPr lang="en-US" dirty="0"/>
          </a:p>
          <a:p>
            <a:pPr lvl="1"/>
            <a:r>
              <a:rPr lang="en-US" dirty="0"/>
              <a:t>IBM DB2</a:t>
            </a:r>
          </a:p>
          <a:p>
            <a:pPr lvl="1"/>
            <a:r>
              <a:rPr lang="en-US" dirty="0"/>
              <a:t>IBM Informix</a:t>
            </a:r>
          </a:p>
          <a:p>
            <a:pPr lvl="1"/>
            <a:r>
              <a:rPr lang="en-US" dirty="0"/>
              <a:t>SAP Sybase Adaptive Server Enterprise</a:t>
            </a:r>
          </a:p>
          <a:p>
            <a:pPr lvl="1"/>
            <a:r>
              <a:rPr lang="en-US" dirty="0"/>
              <a:t>SAP Sybase IQ</a:t>
            </a:r>
          </a:p>
          <a:p>
            <a:pPr lvl="1"/>
            <a:r>
              <a:rPr lang="en-US" dirty="0" err="1"/>
              <a:t>Teradata</a:t>
            </a:r>
            <a:endParaRPr lang="en-US" dirty="0"/>
          </a:p>
          <a:p>
            <a:pPr lvl="1"/>
            <a:r>
              <a:rPr lang="en-US" dirty="0"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27</a:t>
            </a:fld>
            <a:endParaRPr lang="fr-BE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Trends in data storage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Big data characteristics</a:t>
            </a:r>
          </a:p>
          <a:p>
            <a:pPr lvl="1"/>
            <a:r>
              <a:rPr lang="en-US" i="1" dirty="0"/>
              <a:t>Volume</a:t>
            </a:r>
            <a:r>
              <a:rPr lang="en-US" dirty="0"/>
              <a:t> – large data sets, with millions of rows</a:t>
            </a:r>
          </a:p>
          <a:p>
            <a:pPr lvl="1"/>
            <a:r>
              <a:rPr lang="en-US" i="1" dirty="0"/>
              <a:t>Velocity</a:t>
            </a:r>
            <a:r>
              <a:rPr lang="en-US" dirty="0"/>
              <a:t> – data is generated and needs to be exploited fast</a:t>
            </a:r>
          </a:p>
          <a:p>
            <a:pPr lvl="1"/>
            <a:r>
              <a:rPr lang="en-US" i="1" dirty="0"/>
              <a:t>Variety </a:t>
            </a:r>
            <a:r>
              <a:rPr lang="en-US" dirty="0"/>
              <a:t>– unstructured data such as text, images, etc.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28</a:t>
            </a:fld>
            <a:endParaRPr lang="fr-BE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48644" y="2996952"/>
            <a:ext cx="6408712" cy="34426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Trends in data storage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Additional solutions have emerged regarding databases, data storage and data access</a:t>
            </a:r>
          </a:p>
          <a:p>
            <a:pPr lvl="1">
              <a:tabLst>
                <a:tab pos="2293938" algn="l"/>
              </a:tabLst>
            </a:pPr>
            <a:r>
              <a:rPr lang="en-US" dirty="0" err="1"/>
              <a:t>NoSQL</a:t>
            </a:r>
            <a:r>
              <a:rPr lang="en-US" dirty="0"/>
              <a:t> 	“post-relational databases”</a:t>
            </a:r>
          </a:p>
          <a:p>
            <a:pPr lvl="1">
              <a:tabLst>
                <a:tab pos="2293938" algn="l"/>
              </a:tabLst>
            </a:pPr>
            <a:r>
              <a:rPr lang="en-US" dirty="0" err="1"/>
              <a:t>Hadoop</a:t>
            </a:r>
            <a:r>
              <a:rPr lang="en-US" dirty="0"/>
              <a:t>	“distributed storage and applications”</a:t>
            </a:r>
          </a:p>
          <a:p>
            <a:pPr lvl="1"/>
            <a:r>
              <a:rPr lang="en-US" dirty="0"/>
              <a:t>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29</a:t>
            </a:fld>
            <a:endParaRPr lang="fr-B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introduction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Session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3</a:t>
            </a:fld>
            <a:endParaRPr lang="fr-BE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mysql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Open-source RDBMS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30</a:t>
            </a:fld>
            <a:endParaRPr lang="fr-BE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MySQL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Most widely used open-source RDBMS</a:t>
            </a:r>
          </a:p>
          <a:p>
            <a:endParaRPr lang="en-US" dirty="0"/>
          </a:p>
          <a:p>
            <a:r>
              <a:rPr lang="en-US" dirty="0"/>
              <a:t>Especially prevalent in Web applications</a:t>
            </a:r>
          </a:p>
          <a:p>
            <a:pPr lvl="1"/>
            <a:r>
              <a:rPr lang="en-US" dirty="0"/>
              <a:t>LAMP open-source Web application software stack</a:t>
            </a:r>
          </a:p>
          <a:p>
            <a:pPr lvl="1">
              <a:tabLst>
                <a:tab pos="3054350" algn="l"/>
              </a:tabLst>
            </a:pPr>
            <a:r>
              <a:rPr lang="en-US" dirty="0"/>
              <a:t>Linux	</a:t>
            </a:r>
            <a:r>
              <a:rPr lang="en-US" dirty="0">
                <a:sym typeface="Symbol"/>
              </a:rPr>
              <a:t></a:t>
            </a:r>
            <a:r>
              <a:rPr lang="en-US" dirty="0"/>
              <a:t> operating system (e.g., </a:t>
            </a:r>
            <a:r>
              <a:rPr lang="en-US" dirty="0" err="1"/>
              <a:t>Ubuntu</a:t>
            </a:r>
            <a:r>
              <a:rPr lang="en-US" dirty="0"/>
              <a:t>)</a:t>
            </a:r>
          </a:p>
          <a:p>
            <a:pPr lvl="1">
              <a:tabLst>
                <a:tab pos="3054350" algn="l"/>
              </a:tabLst>
            </a:pPr>
            <a:r>
              <a:rPr lang="en-US" dirty="0"/>
              <a:t>Apache	</a:t>
            </a:r>
            <a:r>
              <a:rPr lang="en-US" dirty="0">
                <a:sym typeface="Symbol"/>
              </a:rPr>
              <a:t></a:t>
            </a:r>
            <a:r>
              <a:rPr lang="en-US" dirty="0"/>
              <a:t> Web server</a:t>
            </a:r>
          </a:p>
          <a:p>
            <a:pPr lvl="1">
              <a:tabLst>
                <a:tab pos="3054350" algn="l"/>
              </a:tabLst>
            </a:pPr>
            <a:r>
              <a:rPr lang="en-US" dirty="0" err="1"/>
              <a:t>MySQL</a:t>
            </a:r>
            <a:r>
              <a:rPr lang="en-US" dirty="0"/>
              <a:t>	</a:t>
            </a:r>
            <a:r>
              <a:rPr lang="en-US" dirty="0">
                <a:sym typeface="Symbol"/>
              </a:rPr>
              <a:t></a:t>
            </a:r>
            <a:r>
              <a:rPr lang="en-US" dirty="0"/>
              <a:t> database</a:t>
            </a:r>
          </a:p>
          <a:p>
            <a:pPr lvl="1">
              <a:tabLst>
                <a:tab pos="3054350" algn="l"/>
              </a:tabLst>
            </a:pPr>
            <a:r>
              <a:rPr lang="en-US" dirty="0"/>
              <a:t>PHP/Perl/Python	</a:t>
            </a:r>
            <a:r>
              <a:rPr lang="en-US" dirty="0">
                <a:sym typeface="Symbol"/>
              </a:rPr>
              <a:t></a:t>
            </a:r>
            <a:r>
              <a:rPr lang="en-US" dirty="0"/>
              <a:t> Web programming</a:t>
            </a:r>
          </a:p>
          <a:p>
            <a:pPr>
              <a:tabLst>
                <a:tab pos="3054350" algn="l"/>
              </a:tabLst>
            </a:pPr>
            <a:endParaRPr lang="en-US" dirty="0"/>
          </a:p>
          <a:p>
            <a:pPr>
              <a:tabLst>
                <a:tab pos="3054350" algn="l"/>
              </a:tabLst>
            </a:pPr>
            <a:r>
              <a:rPr lang="en-US" dirty="0"/>
              <a:t>Owned by Oracle, source code available under a GNU General Public License (free software license)</a:t>
            </a:r>
          </a:p>
          <a:p>
            <a:pPr>
              <a:tabLst>
                <a:tab pos="3054350" algn="l"/>
              </a:tabLst>
            </a:pPr>
            <a:endParaRPr lang="en-US" dirty="0"/>
          </a:p>
          <a:p>
            <a:pPr>
              <a:tabLst>
                <a:tab pos="3054350" algn="l"/>
              </a:tabLst>
            </a:pPr>
            <a:r>
              <a:rPr lang="en-US" dirty="0"/>
              <a:t>Exists for Windows, Mac OS, Linux,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31</a:t>
            </a:fld>
            <a:endParaRPr lang="fr-BE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MySQL</a:t>
            </a:r>
            <a:r>
              <a:rPr lang="en-US" dirty="0"/>
              <a:t> download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and install </a:t>
            </a:r>
            <a:r>
              <a:rPr lang="en-US" dirty="0" err="1"/>
              <a:t>MySQL</a:t>
            </a:r>
            <a:endParaRPr lang="en-US" dirty="0"/>
          </a:p>
          <a:p>
            <a:endParaRPr lang="en-US" dirty="0"/>
          </a:p>
          <a:p>
            <a:r>
              <a:rPr lang="en-US" dirty="0"/>
              <a:t>A few tips</a:t>
            </a:r>
          </a:p>
          <a:p>
            <a:pPr lvl="1"/>
            <a:r>
              <a:rPr lang="en-US" dirty="0"/>
              <a:t>Use default options (port number 3306, open firewall)</a:t>
            </a:r>
          </a:p>
          <a:p>
            <a:pPr lvl="1"/>
            <a:r>
              <a:rPr lang="en-US" dirty="0"/>
              <a:t>Think about changing MySQL data directory</a:t>
            </a:r>
          </a:p>
          <a:p>
            <a:pPr lvl="2"/>
            <a:r>
              <a:rPr lang="en-US" dirty="0"/>
              <a:t>Use Workbench or other tool</a:t>
            </a:r>
          </a:p>
          <a:p>
            <a:pPr lvl="2"/>
            <a:r>
              <a:rPr lang="en-US" dirty="0"/>
              <a:t>Or open “</a:t>
            </a:r>
            <a:r>
              <a:rPr lang="en-US" dirty="0" err="1"/>
              <a:t>my.cnf</a:t>
            </a:r>
            <a:r>
              <a:rPr lang="en-US" dirty="0"/>
              <a:t>” or “my.ini” and search for “</a:t>
            </a:r>
            <a:r>
              <a:rPr lang="en-US" dirty="0" err="1"/>
              <a:t>datadir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On Windows, install as a service, but do not launch at startup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32</a:t>
            </a:fld>
            <a:endParaRPr lang="fr-BE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QUERIES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SQL boot camp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Please note…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the code sources and queries discussed in this course can be found in uploaded text files</a:t>
            </a:r>
          </a:p>
          <a:p>
            <a:endParaRPr lang="en-US" dirty="0"/>
          </a:p>
          <a:p>
            <a:r>
              <a:rPr lang="en-US" dirty="0"/>
              <a:t>For this course:</a:t>
            </a:r>
          </a:p>
          <a:p>
            <a:pPr lvl="1"/>
            <a:r>
              <a:rPr lang="en-US" dirty="0"/>
              <a:t>“Session 1 – SQL queries.txt”</a:t>
            </a:r>
          </a:p>
          <a:p>
            <a:endParaRPr lang="en-US" dirty="0"/>
          </a:p>
          <a:p>
            <a:r>
              <a:rPr lang="en-US" dirty="0"/>
              <a:t>Do NOT copy-paste from PowerPoint to </a:t>
            </a:r>
            <a:r>
              <a:rPr lang="en-US" dirty="0" err="1"/>
              <a:t>MySQL</a:t>
            </a:r>
            <a:endParaRPr lang="en-US" dirty="0"/>
          </a:p>
          <a:p>
            <a:pPr lvl="1"/>
            <a:r>
              <a:rPr lang="en-US" dirty="0"/>
              <a:t>Characters like ‘ ’ ' ` ´ may appear identical in PowerPoint, but only some of them are valid characters in a MySQL query</a:t>
            </a:r>
          </a:p>
          <a:p>
            <a:pPr lvl="1"/>
            <a:r>
              <a:rPr lang="en-US" dirty="0"/>
              <a:t>The same goes for the 3 characters “ ” 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34</a:t>
            </a:fld>
            <a:endParaRPr lang="fr-BE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manipulation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Find where data files are stored locally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SHOW VARIABLES WHERE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Variable_Name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= ‘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datadir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’;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in older versions of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MySQL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. Otherwise:</a:t>
            </a:r>
          </a:p>
          <a:p>
            <a:r>
              <a:rPr lang="en-US" dirty="0">
                <a:solidFill>
                  <a:srgbClr val="C00000"/>
                </a:solidFill>
              </a:rPr>
              <a:t>SHOW VARIABLES LIKE `</a:t>
            </a:r>
            <a:r>
              <a:rPr lang="en-US" dirty="0" err="1"/>
              <a:t>datadir</a:t>
            </a:r>
            <a:r>
              <a:rPr lang="en-US" dirty="0">
                <a:solidFill>
                  <a:srgbClr val="C00000"/>
                </a:solidFill>
              </a:rPr>
              <a:t>`</a:t>
            </a:r>
            <a:r>
              <a:rPr lang="en-US" dirty="0"/>
              <a:t>; 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Create an empty database</a:t>
            </a:r>
          </a:p>
          <a:p>
            <a:r>
              <a:rPr lang="en-US" dirty="0">
                <a:solidFill>
                  <a:srgbClr val="CC3433"/>
                </a:solidFill>
              </a:rPr>
              <a:t>CREATE DATABASE </a:t>
            </a:r>
            <a:r>
              <a:rPr lang="en-US" dirty="0" err="1"/>
              <a:t>ma_charity</a:t>
            </a:r>
            <a:r>
              <a:rPr lang="en-US" dirty="0"/>
              <a:t>;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Show the existing databases</a:t>
            </a:r>
          </a:p>
          <a:p>
            <a:r>
              <a:rPr lang="en-US" dirty="0">
                <a:solidFill>
                  <a:srgbClr val="CC3433"/>
                </a:solidFill>
              </a:rPr>
              <a:t>SHOW DATABASES</a:t>
            </a:r>
            <a:r>
              <a:rPr lang="en-US" dirty="0"/>
              <a:t>;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Use a specific database</a:t>
            </a:r>
          </a:p>
          <a:p>
            <a:r>
              <a:rPr lang="en-US" dirty="0">
                <a:solidFill>
                  <a:srgbClr val="CC3433"/>
                </a:solidFill>
              </a:rPr>
              <a:t>USE</a:t>
            </a:r>
            <a:r>
              <a:rPr lang="en-US" dirty="0"/>
              <a:t> </a:t>
            </a:r>
            <a:r>
              <a:rPr lang="en-US" dirty="0" err="1"/>
              <a:t>ma_charity</a:t>
            </a:r>
            <a:r>
              <a:rPr lang="en-US" dirty="0"/>
              <a:t>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35</a:t>
            </a:fld>
            <a:endParaRPr lang="fr-BE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To </a:t>
            </a:r>
            <a:r>
              <a:rPr lang="fr-FR" dirty="0" err="1"/>
              <a:t>create</a:t>
            </a:r>
            <a:r>
              <a:rPr lang="fr-FR" dirty="0"/>
              <a:t> a table</a:t>
            </a:r>
            <a:endParaRPr lang="fr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980728"/>
            <a:ext cx="8915400" cy="554461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Give the table a name</a:t>
            </a:r>
          </a:p>
          <a:p>
            <a:endParaRPr lang="en-US" dirty="0"/>
          </a:p>
          <a:p>
            <a:r>
              <a:rPr lang="en-US" dirty="0"/>
              <a:t>For each field</a:t>
            </a:r>
          </a:p>
          <a:p>
            <a:pPr lvl="1"/>
            <a:r>
              <a:rPr lang="en-US" dirty="0"/>
              <a:t>Give the field a name</a:t>
            </a:r>
          </a:p>
          <a:p>
            <a:pPr lvl="1"/>
            <a:r>
              <a:rPr lang="en-US" dirty="0"/>
              <a:t>Specify its type</a:t>
            </a:r>
          </a:p>
          <a:p>
            <a:pPr lvl="1"/>
            <a:r>
              <a:rPr lang="en-US" dirty="0"/>
              <a:t>Specify its length, if required</a:t>
            </a:r>
          </a:p>
          <a:p>
            <a:pPr lvl="1"/>
            <a:r>
              <a:rPr lang="en-US" dirty="0"/>
              <a:t>Specify options</a:t>
            </a:r>
          </a:p>
          <a:p>
            <a:pPr lvl="2"/>
            <a:r>
              <a:rPr lang="en-US" dirty="0"/>
              <a:t>UNSIGNED if only positive values expected </a:t>
            </a:r>
            <a:r>
              <a:rPr lang="en-US" baseline="30000" dirty="0">
                <a:solidFill>
                  <a:schemeClr val="tx2"/>
                </a:solidFill>
              </a:rPr>
              <a:t>(</a:t>
            </a:r>
            <a:r>
              <a:rPr lang="en-US" dirty="0">
                <a:solidFill>
                  <a:schemeClr val="tx2"/>
                </a:solidFill>
              </a:rPr>
              <a:t>*</a:t>
            </a:r>
            <a:r>
              <a:rPr lang="en-US" baseline="30000" dirty="0">
                <a:solidFill>
                  <a:schemeClr val="tx2"/>
                </a:solidFill>
              </a:rPr>
              <a:t>)</a:t>
            </a:r>
          </a:p>
          <a:p>
            <a:pPr lvl="2"/>
            <a:r>
              <a:rPr lang="en-US" dirty="0"/>
              <a:t>NOT NULL if cannot be empty</a:t>
            </a:r>
          </a:p>
          <a:p>
            <a:pPr lvl="2"/>
            <a:r>
              <a:rPr lang="en-US" dirty="0"/>
              <a:t>DEFAULT ‘…’ to assign default value when left empty</a:t>
            </a:r>
          </a:p>
          <a:p>
            <a:pPr lvl="2"/>
            <a:r>
              <a:rPr lang="en-US" dirty="0"/>
              <a:t>AUTO_INCREMENT, useful for numeric keys with no other meaning</a:t>
            </a:r>
          </a:p>
          <a:p>
            <a:pPr lvl="2"/>
            <a:r>
              <a:rPr lang="en-US" dirty="0"/>
              <a:t>…</a:t>
            </a:r>
          </a:p>
          <a:p>
            <a:pPr lvl="1"/>
            <a:endParaRPr lang="en-US" dirty="0"/>
          </a:p>
          <a:p>
            <a:r>
              <a:rPr lang="en-US" dirty="0"/>
              <a:t>For indexes (or keys)</a:t>
            </a:r>
          </a:p>
          <a:p>
            <a:pPr lvl="1"/>
            <a:r>
              <a:rPr lang="en-US" dirty="0"/>
              <a:t>Give the index a name (even if rarely used later)</a:t>
            </a:r>
          </a:p>
          <a:p>
            <a:pPr lvl="1"/>
            <a:r>
              <a:rPr lang="en-US" dirty="0"/>
              <a:t>Specify which field(s) it indexes (might be just one), in which order</a:t>
            </a:r>
          </a:p>
          <a:p>
            <a:pPr lvl="1"/>
            <a:r>
              <a:rPr lang="en-US" dirty="0"/>
              <a:t>One index should be PRIMARY</a:t>
            </a:r>
          </a:p>
          <a:p>
            <a:endParaRPr lang="en-US" dirty="0"/>
          </a:p>
          <a:p>
            <a:endParaRPr lang="en-US" dirty="0"/>
          </a:p>
          <a:p>
            <a:pPr marL="233363" indent="-233363">
              <a:buNone/>
              <a:tabLst>
                <a:tab pos="233363" algn="l"/>
              </a:tabLst>
            </a:pPr>
            <a:r>
              <a:rPr lang="en-US" sz="1500" i="1" dirty="0">
                <a:solidFill>
                  <a:schemeClr val="tx2"/>
                </a:solidFill>
              </a:rPr>
              <a:t>*	“Why Gandhi Is Such An Asshole In Civilization”</a:t>
            </a:r>
            <a:br>
              <a:rPr lang="en-US" sz="1500" i="1" dirty="0">
                <a:solidFill>
                  <a:schemeClr val="tx2"/>
                </a:solidFill>
              </a:rPr>
            </a:br>
            <a:r>
              <a:rPr lang="en-US" sz="1500" i="1" dirty="0">
                <a:solidFill>
                  <a:schemeClr val="tx2"/>
                </a:solidFill>
              </a:rPr>
              <a:t>https://kotaku.com/why-gandhi-is-such-an-asshole-in-civilization-1653818245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36</a:t>
            </a:fld>
            <a:endParaRPr lang="fr-BE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0552" y="836712"/>
            <a:ext cx="8490148" cy="5760640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Numeric Data Types</a:t>
            </a:r>
          </a:p>
          <a:p>
            <a:pPr marL="1793875" indent="-1793875"/>
            <a:r>
              <a:rPr lang="en-US" b="1" dirty="0"/>
              <a:t>INT</a:t>
            </a:r>
            <a:r>
              <a:rPr lang="en-US" dirty="0"/>
              <a:t>	An integer that can be signed or unsigned</a:t>
            </a:r>
          </a:p>
          <a:p>
            <a:pPr marL="1793875" indent="-1793875"/>
            <a:r>
              <a:rPr lang="en-US" b="1" dirty="0"/>
              <a:t>TINYINT</a:t>
            </a:r>
            <a:r>
              <a:rPr lang="en-US" dirty="0"/>
              <a:t>	A very small integer (0..255 or -128..127)</a:t>
            </a:r>
          </a:p>
          <a:p>
            <a:pPr marL="1793875" indent="-1793875"/>
            <a:r>
              <a:rPr lang="en-US" b="1" dirty="0"/>
              <a:t>SMALLINT</a:t>
            </a:r>
            <a:r>
              <a:rPr lang="en-US" dirty="0"/>
              <a:t>	A small integer (-32768..32767 or 0..65535)</a:t>
            </a:r>
          </a:p>
          <a:p>
            <a:pPr marL="1793875" indent="-1793875"/>
            <a:r>
              <a:rPr lang="en-US" b="1" dirty="0"/>
              <a:t>FLOAT(M,D)	</a:t>
            </a:r>
            <a:r>
              <a:rPr lang="en-US" dirty="0"/>
              <a:t>A floating-point number that cannot be unsigned. Display length (M) and the number of decimals (D) default to 10,2</a:t>
            </a:r>
          </a:p>
          <a:p>
            <a:pPr marL="1793875" indent="-1793875"/>
            <a:r>
              <a:rPr lang="en-US" b="1" dirty="0"/>
              <a:t>DOUBLE(M,D)	</a:t>
            </a:r>
            <a:r>
              <a:rPr lang="en-US" dirty="0"/>
              <a:t>A double precision floating-point number that default to M=16 and D=4. REAL is a synonym for DOUBLE.</a:t>
            </a:r>
          </a:p>
          <a:p>
            <a:pPr marL="1793875" indent="-1793875"/>
            <a:endParaRPr lang="en-US" dirty="0"/>
          </a:p>
          <a:p>
            <a:pPr marL="1793875" indent="-1793875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Date and Time Types</a:t>
            </a:r>
          </a:p>
          <a:p>
            <a:pPr marL="1793875" indent="-1793875"/>
            <a:r>
              <a:rPr lang="en-US" b="1" dirty="0"/>
              <a:t>DATE</a:t>
            </a:r>
            <a:r>
              <a:rPr lang="en-US" dirty="0"/>
              <a:t>	A date in YYYY-MM-DD format</a:t>
            </a:r>
          </a:p>
          <a:p>
            <a:pPr marL="1793875" indent="-1793875"/>
            <a:r>
              <a:rPr lang="en-US" b="1" dirty="0"/>
              <a:t>DATETIME</a:t>
            </a:r>
            <a:r>
              <a:rPr lang="en-US" dirty="0"/>
              <a:t>	A date and time combination in YYYY-MM-DD HH:MM:SS format</a:t>
            </a:r>
          </a:p>
          <a:p>
            <a:pPr marL="1793875" indent="-1793875"/>
            <a:endParaRPr lang="en-US" dirty="0"/>
          </a:p>
          <a:p>
            <a:pPr marL="1793875" indent="-1793875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String Types</a:t>
            </a:r>
          </a:p>
          <a:p>
            <a:pPr marL="1793875" indent="-1793875"/>
            <a:r>
              <a:rPr lang="en-US" b="1" dirty="0"/>
              <a:t>CHAR(M)	</a:t>
            </a:r>
            <a:r>
              <a:rPr lang="en-US" dirty="0"/>
              <a:t>A fixed-length string (1-255 characters)</a:t>
            </a:r>
          </a:p>
          <a:p>
            <a:pPr marL="1793875" indent="-1793875"/>
            <a:r>
              <a:rPr lang="en-US" b="1" dirty="0"/>
              <a:t>VARCHAR(M)	</a:t>
            </a:r>
            <a:r>
              <a:rPr lang="en-US" dirty="0"/>
              <a:t>A variable-length string (1-255 characters)</a:t>
            </a:r>
          </a:p>
          <a:p>
            <a:pPr marL="1793875" indent="-1793875"/>
            <a:r>
              <a:rPr lang="en-US" b="1" dirty="0"/>
              <a:t>BLOB </a:t>
            </a:r>
            <a:r>
              <a:rPr lang="en-US" dirty="0"/>
              <a:t>or</a:t>
            </a:r>
            <a:r>
              <a:rPr lang="en-US" b="1" dirty="0"/>
              <a:t> TEXT	</a:t>
            </a:r>
            <a:r>
              <a:rPr lang="en-US" dirty="0"/>
              <a:t>A field with a maximum length of 65535 characters</a:t>
            </a:r>
          </a:p>
          <a:p>
            <a:pPr marL="1793875" indent="-1793875"/>
            <a:r>
              <a:rPr lang="en-US" b="1" dirty="0"/>
              <a:t>ENUM	</a:t>
            </a:r>
            <a:r>
              <a:rPr lang="en-US" dirty="0"/>
              <a:t>An enumeration. With ENUM ('A', 'B', 'C'), only those values (or NULL) can populate the field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37</a:t>
            </a:fld>
            <a:endParaRPr lang="fr-BE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Create contact table</a:t>
            </a:r>
          </a:p>
          <a:p>
            <a:r>
              <a:rPr lang="en-US" dirty="0">
                <a:solidFill>
                  <a:srgbClr val="CC3433"/>
                </a:solidFill>
              </a:rPr>
              <a:t>CREATE TABLE </a:t>
            </a:r>
            <a:r>
              <a:rPr lang="en-US" dirty="0"/>
              <a:t>`contacts` (</a:t>
            </a:r>
          </a:p>
          <a:p>
            <a:r>
              <a:rPr lang="en-US" dirty="0"/>
              <a:t>  `id` </a:t>
            </a:r>
            <a:r>
              <a:rPr lang="en-US" dirty="0">
                <a:solidFill>
                  <a:srgbClr val="CC3433"/>
                </a:solidFill>
              </a:rPr>
              <a:t>int(10) unsigned NOT NULL AUTO_INCREMENT</a:t>
            </a:r>
            <a:r>
              <a:rPr lang="en-US" dirty="0"/>
              <a:t>,</a:t>
            </a:r>
          </a:p>
          <a:p>
            <a:r>
              <a:rPr lang="en-US" dirty="0"/>
              <a:t>  `</a:t>
            </a:r>
            <a:r>
              <a:rPr lang="en-US" dirty="0" err="1"/>
              <a:t>prefix_id</a:t>
            </a:r>
            <a:r>
              <a:rPr lang="en-US" dirty="0"/>
              <a:t>` varchar(5) DEFAULT NULL,</a:t>
            </a:r>
          </a:p>
          <a:p>
            <a:r>
              <a:rPr lang="en-US" dirty="0"/>
              <a:t>  `</a:t>
            </a:r>
            <a:r>
              <a:rPr lang="en-US" dirty="0" err="1"/>
              <a:t>first_name</a:t>
            </a:r>
            <a:r>
              <a:rPr lang="en-US" dirty="0"/>
              <a:t>` </a:t>
            </a:r>
            <a:r>
              <a:rPr lang="en-US" dirty="0">
                <a:solidFill>
                  <a:srgbClr val="CC3433"/>
                </a:solidFill>
              </a:rPr>
              <a:t>varchar</a:t>
            </a:r>
            <a:r>
              <a:rPr lang="en-US" dirty="0"/>
              <a:t>(32) DEFAULT NULL,</a:t>
            </a:r>
          </a:p>
          <a:p>
            <a:r>
              <a:rPr lang="en-US" dirty="0"/>
              <a:t>  `</a:t>
            </a:r>
            <a:r>
              <a:rPr lang="en-US" dirty="0" err="1"/>
              <a:t>zip_code</a:t>
            </a:r>
            <a:r>
              <a:rPr lang="en-US" dirty="0"/>
              <a:t>` varchar(5) DEFAULT NULL,</a:t>
            </a:r>
          </a:p>
          <a:p>
            <a:r>
              <a:rPr lang="en-US" dirty="0"/>
              <a:t>  `town` varchar(60) DEFAULT NULL,</a:t>
            </a:r>
          </a:p>
          <a:p>
            <a:r>
              <a:rPr lang="en-US" dirty="0"/>
              <a:t>  `</a:t>
            </a:r>
            <a:r>
              <a:rPr lang="en-US" dirty="0" err="1"/>
              <a:t>code_geo</a:t>
            </a:r>
            <a:r>
              <a:rPr lang="en-US" dirty="0"/>
              <a:t>` varchar(5) DEFAULT NULL,</a:t>
            </a:r>
          </a:p>
          <a:p>
            <a:r>
              <a:rPr lang="en-US" dirty="0"/>
              <a:t>  `active` </a:t>
            </a:r>
            <a:r>
              <a:rPr lang="en-US" dirty="0" err="1">
                <a:solidFill>
                  <a:srgbClr val="CC3433"/>
                </a:solidFill>
              </a:rPr>
              <a:t>tinyint</a:t>
            </a:r>
            <a:r>
              <a:rPr lang="en-US" dirty="0"/>
              <a:t>(3) unsigned </a:t>
            </a:r>
            <a:r>
              <a:rPr lang="en-US" dirty="0">
                <a:solidFill>
                  <a:srgbClr val="CC3433"/>
                </a:solidFill>
              </a:rPr>
              <a:t>DEFAULT</a:t>
            </a:r>
            <a:r>
              <a:rPr lang="en-US" dirty="0"/>
              <a:t> 1,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CC3433"/>
                </a:solidFill>
              </a:rPr>
              <a:t>PRIMARY KEY </a:t>
            </a:r>
            <a:r>
              <a:rPr lang="en-US" dirty="0"/>
              <a:t>(`id`)</a:t>
            </a:r>
          </a:p>
          <a:p>
            <a:r>
              <a:rPr lang="en-US" dirty="0"/>
              <a:t>  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38</a:t>
            </a:fld>
            <a:endParaRPr lang="fr-BE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data from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Load a text file into a table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(Please note this is an hypothetical example,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just so you know how to load a text file into an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existing table. It will NOT work if you run it.)</a:t>
            </a:r>
          </a:p>
          <a:p>
            <a:r>
              <a:rPr lang="en-US" dirty="0">
                <a:solidFill>
                  <a:srgbClr val="CC3433"/>
                </a:solidFill>
              </a:rPr>
              <a:t>LOAD DATA LOCAL INFILE</a:t>
            </a:r>
          </a:p>
          <a:p>
            <a:r>
              <a:rPr lang="en-US" dirty="0"/>
              <a:t>  'C:/Documents/Databases/charity/contacts.txt’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CC3433"/>
                </a:solidFill>
              </a:rPr>
              <a:t>INTO</a:t>
            </a:r>
            <a:r>
              <a:rPr lang="en-US" dirty="0"/>
              <a:t> TABLE contacts;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39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169461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CC3433"/>
                </a:solidFill>
              </a:rPr>
              <a:t>Analytics</a:t>
            </a:r>
            <a:r>
              <a:rPr lang="en-US" dirty="0"/>
              <a:t> is the discovery and communication of meaningful patterns in data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594600" y="6356350"/>
            <a:ext cx="2311400" cy="365125"/>
          </a:xfrm>
        </p:spPr>
        <p:txBody>
          <a:bodyPr/>
          <a:lstStyle/>
          <a:p>
            <a:fld id="{D83B5687-1239-4E04-8306-49ECDD3E83CE}" type="slidenum">
              <a:rPr lang="fr-BE" smtClean="0"/>
              <a:pPr/>
              <a:t>4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3440084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Insert, update, or delete rows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Insert a row in a table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Note that AUTO_INCREMENT fields... auto increment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Field names are optional if you set a value for all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Watch out for the NOT NULL fields</a:t>
            </a:r>
          </a:p>
          <a:p>
            <a:r>
              <a:rPr lang="en-US" dirty="0">
                <a:solidFill>
                  <a:srgbClr val="CC3433"/>
                </a:solidFill>
              </a:rPr>
              <a:t>INSERT INTO </a:t>
            </a:r>
            <a:r>
              <a:rPr lang="en-US" dirty="0"/>
              <a:t>contacts</a:t>
            </a:r>
          </a:p>
          <a:p>
            <a:r>
              <a:rPr lang="en-US" dirty="0"/>
              <a:t>   (id, </a:t>
            </a:r>
            <a:r>
              <a:rPr lang="en-US" dirty="0" err="1"/>
              <a:t>prefix_id</a:t>
            </a:r>
            <a:r>
              <a:rPr lang="en-US" dirty="0"/>
              <a:t>, </a:t>
            </a:r>
            <a:r>
              <a:rPr lang="en-US" dirty="0" err="1"/>
              <a:t>first_name</a:t>
            </a:r>
            <a:r>
              <a:rPr lang="en-US" dirty="0"/>
              <a:t>, </a:t>
            </a:r>
            <a:r>
              <a:rPr lang="en-US" dirty="0" err="1"/>
              <a:t>zip_code</a:t>
            </a:r>
            <a:r>
              <a:rPr lang="en-US" dirty="0"/>
              <a:t>)</a:t>
            </a:r>
          </a:p>
          <a:p>
            <a:r>
              <a:rPr lang="en-US" dirty="0">
                <a:solidFill>
                  <a:srgbClr val="CC3433"/>
                </a:solidFill>
              </a:rPr>
              <a:t>VALUES</a:t>
            </a:r>
            <a:r>
              <a:rPr lang="en-US" dirty="0"/>
              <a:t> (249280, "MR", "ARNAUD", 95000);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Update a row</a:t>
            </a:r>
          </a:p>
          <a:p>
            <a:r>
              <a:rPr lang="en-US" dirty="0">
                <a:solidFill>
                  <a:srgbClr val="CC3433"/>
                </a:solidFill>
              </a:rPr>
              <a:t>UPDATE</a:t>
            </a:r>
            <a:r>
              <a:rPr lang="en-US" dirty="0"/>
              <a:t> contacts</a:t>
            </a:r>
          </a:p>
          <a:p>
            <a:r>
              <a:rPr lang="en-US" dirty="0">
                <a:solidFill>
                  <a:srgbClr val="CC3433"/>
                </a:solidFill>
              </a:rPr>
              <a:t>SET</a:t>
            </a:r>
            <a:r>
              <a:rPr lang="en-US" dirty="0"/>
              <a:t> </a:t>
            </a:r>
            <a:r>
              <a:rPr lang="en-US" dirty="0" err="1"/>
              <a:t>prefix_id</a:t>
            </a:r>
            <a:r>
              <a:rPr lang="en-US" dirty="0"/>
              <a:t> = "DR"</a:t>
            </a:r>
          </a:p>
          <a:p>
            <a:r>
              <a:rPr lang="en-US" dirty="0">
                <a:solidFill>
                  <a:srgbClr val="CC3433"/>
                </a:solidFill>
              </a:rPr>
              <a:t>WHERE</a:t>
            </a:r>
            <a:r>
              <a:rPr lang="en-US" dirty="0"/>
              <a:t> id = 249280;</a:t>
            </a:r>
          </a:p>
          <a:p>
            <a:endParaRPr lang="en-US" dirty="0">
              <a:solidFill>
                <a:srgbClr val="CC3433"/>
              </a:solidFill>
            </a:endParaRPr>
          </a:p>
          <a:p>
            <a:endParaRPr lang="en-US" dirty="0">
              <a:solidFill>
                <a:srgbClr val="CC3433"/>
              </a:solidFill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Delete a row</a:t>
            </a:r>
          </a:p>
          <a:p>
            <a:r>
              <a:rPr lang="en-US" dirty="0">
                <a:solidFill>
                  <a:srgbClr val="CC3433"/>
                </a:solidFill>
              </a:rPr>
              <a:t>DELETE FROM</a:t>
            </a:r>
            <a:r>
              <a:rPr lang="en-US" dirty="0"/>
              <a:t> contacts</a:t>
            </a:r>
          </a:p>
          <a:p>
            <a:r>
              <a:rPr lang="en-US" dirty="0"/>
              <a:t>WHERE id = 249280;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40</a:t>
            </a:fld>
            <a:endParaRPr lang="fr-BE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 (list)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Select (list) all data from a table</a:t>
            </a:r>
          </a:p>
          <a:p>
            <a:r>
              <a:rPr lang="en-US" dirty="0">
                <a:solidFill>
                  <a:srgbClr val="CC3433"/>
                </a:solidFill>
              </a:rPr>
              <a:t>SELECT * FROM</a:t>
            </a:r>
            <a:r>
              <a:rPr lang="en-US" dirty="0"/>
              <a:t> contacts;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Select all data from a table, and save into file</a:t>
            </a:r>
          </a:p>
          <a:p>
            <a:r>
              <a:rPr lang="en-US" dirty="0"/>
              <a:t>SELECT * </a:t>
            </a:r>
            <a:r>
              <a:rPr lang="en-US" dirty="0">
                <a:solidFill>
                  <a:srgbClr val="CC3433"/>
                </a:solidFill>
              </a:rPr>
              <a:t>INTO OUTFILE </a:t>
            </a:r>
            <a:r>
              <a:rPr lang="en-US" dirty="0"/>
              <a:t>'contacts.txt' FROM contacts;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Select specific fields from a table</a:t>
            </a:r>
          </a:p>
          <a:p>
            <a:r>
              <a:rPr lang="en-US" dirty="0">
                <a:solidFill>
                  <a:srgbClr val="CC3433"/>
                </a:solidFill>
              </a:rPr>
              <a:t>SELECT </a:t>
            </a:r>
            <a:r>
              <a:rPr lang="en-US" dirty="0" err="1"/>
              <a:t>first_name</a:t>
            </a:r>
            <a:r>
              <a:rPr lang="en-US" dirty="0"/>
              <a:t>, </a:t>
            </a:r>
            <a:r>
              <a:rPr lang="en-US" dirty="0" err="1"/>
              <a:t>zip_code</a:t>
            </a:r>
            <a:r>
              <a:rPr lang="en-US" dirty="0"/>
              <a:t> </a:t>
            </a:r>
            <a:r>
              <a:rPr lang="en-US" dirty="0">
                <a:solidFill>
                  <a:srgbClr val="CC3433"/>
                </a:solidFill>
              </a:rPr>
              <a:t>FROM</a:t>
            </a:r>
            <a:r>
              <a:rPr lang="en-US" dirty="0"/>
              <a:t> contacts;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41</a:t>
            </a:fld>
            <a:endParaRPr lang="fr-BE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 aggregate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Select aggregate functions</a:t>
            </a:r>
          </a:p>
          <a:p>
            <a:r>
              <a:rPr lang="en-US" dirty="0"/>
              <a:t>SELECT </a:t>
            </a:r>
            <a:r>
              <a:rPr lang="en-US" dirty="0">
                <a:solidFill>
                  <a:srgbClr val="CC3433"/>
                </a:solidFill>
              </a:rPr>
              <a:t>MIN</a:t>
            </a:r>
            <a:r>
              <a:rPr lang="en-US" dirty="0"/>
              <a:t>(</a:t>
            </a:r>
            <a:r>
              <a:rPr lang="en-US" dirty="0" err="1"/>
              <a:t>act_date</a:t>
            </a:r>
            <a:r>
              <a:rPr lang="en-US" dirty="0"/>
              <a:t>),</a:t>
            </a:r>
          </a:p>
          <a:p>
            <a:r>
              <a:rPr lang="en-US" dirty="0">
                <a:solidFill>
                  <a:srgbClr val="CC3433"/>
                </a:solidFill>
              </a:rPr>
              <a:t>       MAX</a:t>
            </a:r>
            <a:r>
              <a:rPr lang="en-US" dirty="0"/>
              <a:t>(</a:t>
            </a:r>
            <a:r>
              <a:rPr lang="en-US" dirty="0" err="1"/>
              <a:t>act_date</a:t>
            </a:r>
            <a:r>
              <a:rPr lang="en-US" dirty="0"/>
              <a:t>),</a:t>
            </a:r>
          </a:p>
          <a:p>
            <a:r>
              <a:rPr lang="en-US" dirty="0"/>
              <a:t>       </a:t>
            </a:r>
            <a:r>
              <a:rPr lang="en-US" dirty="0">
                <a:solidFill>
                  <a:srgbClr val="CC3433"/>
                </a:solidFill>
              </a:rPr>
              <a:t>COUNT</a:t>
            </a:r>
            <a:r>
              <a:rPr lang="en-US" dirty="0"/>
              <a:t>(*),</a:t>
            </a:r>
          </a:p>
          <a:p>
            <a:r>
              <a:rPr lang="en-US" dirty="0">
                <a:solidFill>
                  <a:srgbClr val="CC3433"/>
                </a:solidFill>
              </a:rPr>
              <a:t>       SUM</a:t>
            </a:r>
            <a:r>
              <a:rPr lang="en-US" dirty="0"/>
              <a:t>(amount),</a:t>
            </a:r>
          </a:p>
          <a:p>
            <a:r>
              <a:rPr lang="en-US" dirty="0">
                <a:solidFill>
                  <a:srgbClr val="CC3433"/>
                </a:solidFill>
              </a:rPr>
              <a:t>       AVG</a:t>
            </a:r>
            <a:r>
              <a:rPr lang="en-US" dirty="0"/>
              <a:t>(amount)</a:t>
            </a:r>
          </a:p>
          <a:p>
            <a:r>
              <a:rPr lang="en-US" dirty="0"/>
              <a:t>FROM acts;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42</a:t>
            </a:fld>
            <a:endParaRPr lang="fr-BE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Why not compute aggregates outside MySQL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Much more efficient to do it </a:t>
            </a:r>
            <a:r>
              <a:rPr lang="en-US" u="sng" dirty="0"/>
              <a:t>within</a:t>
            </a:r>
            <a:r>
              <a:rPr lang="en-US" dirty="0"/>
              <a:t> </a:t>
            </a:r>
            <a:r>
              <a:rPr lang="en-US" dirty="0" err="1"/>
              <a:t>MySQL</a:t>
            </a:r>
            <a:endParaRPr lang="en-US" dirty="0"/>
          </a:p>
          <a:p>
            <a:pPr lvl="1"/>
            <a:r>
              <a:rPr lang="en-US" dirty="0"/>
              <a:t>Optimized to that avail</a:t>
            </a:r>
          </a:p>
          <a:p>
            <a:pPr lvl="1"/>
            <a:r>
              <a:rPr lang="en-US" dirty="0"/>
              <a:t>No need to extract or transfer the entire data set</a:t>
            </a:r>
          </a:p>
          <a:p>
            <a:pPr lvl="1"/>
            <a:r>
              <a:rPr lang="en-US" dirty="0"/>
              <a:t>No need to store data in memory</a:t>
            </a:r>
          </a:p>
          <a:p>
            <a:pPr lvl="1"/>
            <a:r>
              <a:rPr lang="en-US" dirty="0"/>
              <a:t>Etc.</a:t>
            </a:r>
          </a:p>
          <a:p>
            <a:endParaRPr lang="en-US" dirty="0"/>
          </a:p>
          <a:p>
            <a:r>
              <a:rPr lang="en-US" dirty="0"/>
              <a:t>Especially efficient when the goal is to populate the database with the results (cf. segmentation in 2 weeks)</a:t>
            </a:r>
          </a:p>
          <a:p>
            <a:endParaRPr lang="en-US" dirty="0"/>
          </a:p>
          <a:p>
            <a:r>
              <a:rPr lang="en-US" dirty="0"/>
              <a:t>Not a big issue with a few thousands rows, but with millions…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43</a:t>
            </a:fld>
            <a:endParaRPr lang="fr-BE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Rename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Rename output (alias)</a:t>
            </a:r>
          </a:p>
          <a:p>
            <a:r>
              <a:rPr lang="en-US" dirty="0"/>
              <a:t>SELECT MIN(</a:t>
            </a:r>
            <a:r>
              <a:rPr lang="en-US" dirty="0" err="1"/>
              <a:t>act_date</a:t>
            </a:r>
            <a:r>
              <a:rPr lang="en-US" dirty="0"/>
              <a:t>) </a:t>
            </a:r>
            <a:r>
              <a:rPr lang="en-US" dirty="0">
                <a:solidFill>
                  <a:srgbClr val="CC3433"/>
                </a:solidFill>
              </a:rPr>
              <a:t>AS</a:t>
            </a:r>
            <a:r>
              <a:rPr lang="en-US" dirty="0"/>
              <a:t> </a:t>
            </a:r>
            <a:r>
              <a:rPr lang="en-US" dirty="0" err="1"/>
              <a:t>firstgift</a:t>
            </a:r>
            <a:r>
              <a:rPr lang="en-US" dirty="0"/>
              <a:t>,</a:t>
            </a:r>
          </a:p>
          <a:p>
            <a:r>
              <a:rPr lang="en-US" dirty="0"/>
              <a:t>       MAX(</a:t>
            </a:r>
            <a:r>
              <a:rPr lang="en-US" dirty="0" err="1"/>
              <a:t>act_date</a:t>
            </a:r>
            <a:r>
              <a:rPr lang="en-US" dirty="0"/>
              <a:t>) </a:t>
            </a:r>
            <a:r>
              <a:rPr lang="en-US" dirty="0">
                <a:solidFill>
                  <a:srgbClr val="CC3433"/>
                </a:solidFill>
              </a:rPr>
              <a:t>AS</a:t>
            </a:r>
            <a:r>
              <a:rPr lang="en-US" dirty="0"/>
              <a:t> </a:t>
            </a:r>
            <a:r>
              <a:rPr lang="en-US" dirty="0" err="1"/>
              <a:t>lastgift</a:t>
            </a:r>
            <a:r>
              <a:rPr lang="en-US" dirty="0"/>
              <a:t>,</a:t>
            </a:r>
          </a:p>
          <a:p>
            <a:r>
              <a:rPr lang="en-US" dirty="0"/>
              <a:t>       COUNT(*)      </a:t>
            </a:r>
            <a:r>
              <a:rPr lang="en-US" dirty="0">
                <a:solidFill>
                  <a:srgbClr val="CC3433"/>
                </a:solidFill>
              </a:rPr>
              <a:t>AS</a:t>
            </a:r>
            <a:r>
              <a:rPr lang="en-US" dirty="0"/>
              <a:t> </a:t>
            </a:r>
            <a:r>
              <a:rPr lang="en-US" dirty="0" err="1"/>
              <a:t>numgifts</a:t>
            </a:r>
            <a:r>
              <a:rPr lang="en-US" dirty="0"/>
              <a:t>,</a:t>
            </a:r>
          </a:p>
          <a:p>
            <a:r>
              <a:rPr lang="en-US" dirty="0"/>
              <a:t>       SUM(amount)   </a:t>
            </a:r>
            <a:r>
              <a:rPr lang="en-US" dirty="0">
                <a:solidFill>
                  <a:srgbClr val="CC3433"/>
                </a:solidFill>
              </a:rPr>
              <a:t>AS</a:t>
            </a:r>
            <a:r>
              <a:rPr lang="en-US" dirty="0"/>
              <a:t> </a:t>
            </a:r>
            <a:r>
              <a:rPr lang="en-US" dirty="0" err="1"/>
              <a:t>sumgifts</a:t>
            </a:r>
            <a:r>
              <a:rPr lang="en-US" dirty="0"/>
              <a:t>,</a:t>
            </a:r>
          </a:p>
          <a:p>
            <a:r>
              <a:rPr lang="en-US" dirty="0"/>
              <a:t>       AVG(amount)   </a:t>
            </a:r>
            <a:r>
              <a:rPr lang="en-US" dirty="0">
                <a:solidFill>
                  <a:srgbClr val="CC3433"/>
                </a:solidFill>
              </a:rPr>
              <a:t>AS</a:t>
            </a:r>
            <a:r>
              <a:rPr lang="en-US" dirty="0"/>
              <a:t> </a:t>
            </a:r>
            <a:r>
              <a:rPr lang="en-US" dirty="0" err="1"/>
              <a:t>averagegift</a:t>
            </a:r>
            <a:endParaRPr lang="en-US" dirty="0"/>
          </a:p>
          <a:p>
            <a:r>
              <a:rPr lang="en-US" dirty="0"/>
              <a:t>FROM acts;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44</a:t>
            </a:fld>
            <a:endParaRPr lang="fr-BE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and sort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Sum of donations, per year</a:t>
            </a:r>
          </a:p>
          <a:p>
            <a:r>
              <a:rPr lang="en-US" dirty="0"/>
              <a:t>SELECT </a:t>
            </a:r>
            <a:r>
              <a:rPr lang="en-US" dirty="0">
                <a:solidFill>
                  <a:srgbClr val="CC3433"/>
                </a:solidFill>
              </a:rPr>
              <a:t>YEAR</a:t>
            </a:r>
            <a:r>
              <a:rPr lang="en-US" dirty="0"/>
              <a:t>(</a:t>
            </a:r>
            <a:r>
              <a:rPr lang="en-US" dirty="0" err="1"/>
              <a:t>act_date</a:t>
            </a:r>
            <a:r>
              <a:rPr lang="en-US" dirty="0"/>
              <a:t>),</a:t>
            </a:r>
            <a:r>
              <a:rPr lang="en-US" dirty="0">
                <a:solidFill>
                  <a:srgbClr val="CC3433"/>
                </a:solidFill>
              </a:rPr>
              <a:t> </a:t>
            </a:r>
            <a:r>
              <a:rPr lang="en-US" dirty="0"/>
              <a:t>SUM(amount)</a:t>
            </a:r>
          </a:p>
          <a:p>
            <a:r>
              <a:rPr lang="en-US" dirty="0"/>
              <a:t>FROM acts</a:t>
            </a:r>
          </a:p>
          <a:p>
            <a:r>
              <a:rPr lang="en-US" dirty="0">
                <a:solidFill>
                  <a:srgbClr val="C00000"/>
                </a:solidFill>
              </a:rPr>
              <a:t>GROUP BY </a:t>
            </a:r>
            <a:r>
              <a:rPr lang="en-US" dirty="0"/>
              <a:t>1</a:t>
            </a:r>
          </a:p>
          <a:p>
            <a:r>
              <a:rPr lang="en-US" dirty="0">
                <a:solidFill>
                  <a:srgbClr val="C00000"/>
                </a:solidFill>
              </a:rPr>
              <a:t>ORDER BY </a:t>
            </a:r>
            <a:r>
              <a:rPr lang="en-US" dirty="0"/>
              <a:t>1;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This is equivalent, with an alias, and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listed in decreasing order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Notice the character ` so MySQL is not confused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(YEAR is a reserved keyword)</a:t>
            </a:r>
          </a:p>
          <a:p>
            <a:r>
              <a:rPr lang="en-US" dirty="0"/>
              <a:t>SELECT YEAR(</a:t>
            </a:r>
            <a:r>
              <a:rPr lang="en-US" dirty="0" err="1"/>
              <a:t>act_date</a:t>
            </a:r>
            <a:r>
              <a:rPr lang="en-US" dirty="0"/>
              <a:t>) AS `year`, SUM(amount)</a:t>
            </a:r>
          </a:p>
          <a:p>
            <a:r>
              <a:rPr lang="en-US" dirty="0"/>
              <a:t>FROM acts</a:t>
            </a:r>
          </a:p>
          <a:p>
            <a:r>
              <a:rPr lang="en-US" dirty="0"/>
              <a:t>GROUP BY `year`</a:t>
            </a:r>
          </a:p>
          <a:p>
            <a:r>
              <a:rPr lang="en-US" dirty="0"/>
              <a:t>ORDER BY `year` </a:t>
            </a:r>
            <a:r>
              <a:rPr lang="en-US" dirty="0">
                <a:solidFill>
                  <a:srgbClr val="C00000"/>
                </a:solidFill>
              </a:rPr>
              <a:t>DESC</a:t>
            </a:r>
            <a:r>
              <a:rPr lang="en-US" dirty="0"/>
              <a:t>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45</a:t>
            </a:fld>
            <a:endParaRPr lang="fr-BE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Group and sort output </a:t>
            </a:r>
            <a:r>
              <a:rPr lang="en-US" sz="2000" dirty="0"/>
              <a:t>(additional example)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List first names in decreasing order of occurrence</a:t>
            </a:r>
          </a:p>
          <a:p>
            <a:r>
              <a:rPr lang="en-US" dirty="0"/>
              <a:t>SELECT </a:t>
            </a:r>
            <a:r>
              <a:rPr lang="en-US" dirty="0" err="1"/>
              <a:t>first_name</a:t>
            </a:r>
            <a:r>
              <a:rPr lang="en-US" dirty="0"/>
              <a:t>, COUNT(*)</a:t>
            </a:r>
          </a:p>
          <a:p>
            <a:r>
              <a:rPr lang="en-US" dirty="0"/>
              <a:t>FROM contacts</a:t>
            </a:r>
          </a:p>
          <a:p>
            <a:r>
              <a:rPr lang="en-US" dirty="0"/>
              <a:t>GROUP BY 1</a:t>
            </a:r>
          </a:p>
          <a:p>
            <a:r>
              <a:rPr lang="en-US" dirty="0"/>
              <a:t>ORDER BY 2 DESC;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List the ten most common first names</a:t>
            </a:r>
          </a:p>
          <a:p>
            <a:r>
              <a:rPr lang="en-US" dirty="0"/>
              <a:t>SELECT </a:t>
            </a:r>
            <a:r>
              <a:rPr lang="en-US" dirty="0" err="1"/>
              <a:t>first_name</a:t>
            </a:r>
            <a:r>
              <a:rPr lang="en-US" dirty="0"/>
              <a:t>, COUNT(*)</a:t>
            </a:r>
          </a:p>
          <a:p>
            <a:r>
              <a:rPr lang="en-US" dirty="0"/>
              <a:t>FROM contacts</a:t>
            </a:r>
          </a:p>
          <a:p>
            <a:r>
              <a:rPr lang="en-US" dirty="0"/>
              <a:t>GROUP BY 1</a:t>
            </a:r>
          </a:p>
          <a:p>
            <a:r>
              <a:rPr lang="en-US" dirty="0"/>
              <a:t>ORDER BY 2 DESC</a:t>
            </a:r>
          </a:p>
          <a:p>
            <a:r>
              <a:rPr lang="en-US" dirty="0">
                <a:solidFill>
                  <a:srgbClr val="C00000"/>
                </a:solidFill>
              </a:rPr>
              <a:t>LIMIT</a:t>
            </a:r>
            <a:r>
              <a:rPr lang="en-US" dirty="0"/>
              <a:t> 10;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46</a:t>
            </a:fld>
            <a:endParaRPr lang="fr-BE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Group and sort output </a:t>
            </a:r>
            <a:r>
              <a:rPr lang="en-US" sz="2000" dirty="0"/>
              <a:t>(additional example)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List donors and key marketing indicators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by decreasing order of average donation</a:t>
            </a:r>
          </a:p>
          <a:p>
            <a:r>
              <a:rPr lang="en-US" dirty="0"/>
              <a:t>SELECT </a:t>
            </a:r>
            <a:r>
              <a:rPr lang="en-US" dirty="0" err="1"/>
              <a:t>contact_id</a:t>
            </a:r>
            <a:r>
              <a:rPr lang="en-US" dirty="0"/>
              <a:t>,</a:t>
            </a:r>
          </a:p>
          <a:p>
            <a:r>
              <a:rPr lang="en-US" dirty="0"/>
              <a:t>       AVG(amount) AS </a:t>
            </a:r>
            <a:r>
              <a:rPr lang="en-US" dirty="0" err="1"/>
              <a:t>averageamount</a:t>
            </a:r>
            <a:r>
              <a:rPr lang="en-US" dirty="0"/>
              <a:t>,</a:t>
            </a:r>
          </a:p>
          <a:p>
            <a:r>
              <a:rPr lang="en-US" dirty="0"/>
              <a:t>       COUNT(*)    AS </a:t>
            </a:r>
            <a:r>
              <a:rPr lang="en-US" dirty="0" err="1"/>
              <a:t>numdonations</a:t>
            </a:r>
            <a:r>
              <a:rPr lang="en-US" dirty="0"/>
              <a:t>,</a:t>
            </a:r>
          </a:p>
          <a:p>
            <a:r>
              <a:rPr lang="en-US" dirty="0"/>
              <a:t>       SUM(amount) AS </a:t>
            </a:r>
            <a:r>
              <a:rPr lang="en-US" dirty="0" err="1"/>
              <a:t>totalgenerosity</a:t>
            </a:r>
            <a:endParaRPr lang="en-US" dirty="0"/>
          </a:p>
          <a:p>
            <a:r>
              <a:rPr lang="en-US" dirty="0"/>
              <a:t>FROM acts</a:t>
            </a:r>
          </a:p>
          <a:p>
            <a:r>
              <a:rPr lang="en-US" dirty="0"/>
              <a:t>GROUP BY </a:t>
            </a:r>
            <a:r>
              <a:rPr lang="en-US" dirty="0" err="1"/>
              <a:t>contact_id</a:t>
            </a:r>
            <a:endParaRPr lang="en-US" dirty="0"/>
          </a:p>
          <a:p>
            <a:r>
              <a:rPr lang="en-US" dirty="0"/>
              <a:t>ORDER BY </a:t>
            </a:r>
            <a:r>
              <a:rPr lang="en-US" dirty="0" err="1"/>
              <a:t>averageamount</a:t>
            </a:r>
            <a:r>
              <a:rPr lang="en-US" dirty="0"/>
              <a:t> DESC;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47</a:t>
            </a:fld>
            <a:endParaRPr lang="fr-BE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Introduce conditions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List gifts of 1000 EUR or more</a:t>
            </a:r>
          </a:p>
          <a:p>
            <a:r>
              <a:rPr lang="en-US" dirty="0"/>
              <a:t>SELECT *</a:t>
            </a:r>
          </a:p>
          <a:p>
            <a:r>
              <a:rPr lang="en-US" dirty="0"/>
              <a:t>FROM acts</a:t>
            </a:r>
          </a:p>
          <a:p>
            <a:r>
              <a:rPr lang="en-US" dirty="0">
                <a:solidFill>
                  <a:srgbClr val="C00000"/>
                </a:solidFill>
              </a:rPr>
              <a:t>WHERE</a:t>
            </a:r>
            <a:r>
              <a:rPr lang="en-US" dirty="0"/>
              <a:t> amount &gt;= 1000;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48</a:t>
            </a:fld>
            <a:endParaRPr lang="fr-BE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Introduce conditions</a:t>
            </a:r>
            <a:r>
              <a:rPr lang="en-US" sz="1800" dirty="0"/>
              <a:t> (additional example)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List donors who made gifts of 1000 EUR or more</a:t>
            </a:r>
          </a:p>
          <a:p>
            <a:r>
              <a:rPr lang="en-US" dirty="0"/>
              <a:t>SELECT </a:t>
            </a:r>
            <a:r>
              <a:rPr lang="en-US" dirty="0" err="1"/>
              <a:t>contact_id</a:t>
            </a:r>
            <a:endParaRPr lang="en-US" dirty="0"/>
          </a:p>
          <a:p>
            <a:r>
              <a:rPr lang="en-US" dirty="0"/>
              <a:t>FROM acts</a:t>
            </a:r>
          </a:p>
          <a:p>
            <a:r>
              <a:rPr lang="en-US" dirty="0"/>
              <a:t>WHERE amount &gt;= 1000</a:t>
            </a:r>
          </a:p>
          <a:p>
            <a:r>
              <a:rPr lang="en-US" dirty="0"/>
              <a:t>ORDER BY </a:t>
            </a:r>
            <a:r>
              <a:rPr lang="en-US" dirty="0" err="1"/>
              <a:t>contact_id</a:t>
            </a:r>
            <a:r>
              <a:rPr lang="en-US" dirty="0"/>
              <a:t>;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Same, but exclude duplicates</a:t>
            </a:r>
          </a:p>
          <a:p>
            <a:r>
              <a:rPr lang="en-US" dirty="0"/>
              <a:t>SELECT </a:t>
            </a:r>
            <a:r>
              <a:rPr lang="en-US" dirty="0">
                <a:solidFill>
                  <a:srgbClr val="C00000"/>
                </a:solidFill>
              </a:rPr>
              <a:t>DISTINCT</a:t>
            </a:r>
            <a:r>
              <a:rPr lang="en-US" dirty="0"/>
              <a:t>(</a:t>
            </a:r>
            <a:r>
              <a:rPr lang="en-US" dirty="0" err="1"/>
              <a:t>contact_id</a:t>
            </a:r>
            <a:r>
              <a:rPr lang="en-US" dirty="0"/>
              <a:t>)</a:t>
            </a:r>
          </a:p>
          <a:p>
            <a:r>
              <a:rPr lang="en-US" dirty="0"/>
              <a:t>FROM acts</a:t>
            </a:r>
          </a:p>
          <a:p>
            <a:r>
              <a:rPr lang="en-US" dirty="0"/>
              <a:t>WHERE amount &gt;= 1000</a:t>
            </a:r>
          </a:p>
          <a:p>
            <a:r>
              <a:rPr lang="en-US" dirty="0"/>
              <a:t>ORDER BY </a:t>
            </a:r>
            <a:r>
              <a:rPr lang="en-US" dirty="0" err="1"/>
              <a:t>contact_id</a:t>
            </a:r>
            <a:r>
              <a:rPr lang="en-US" dirty="0"/>
              <a:t>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49</a:t>
            </a:fld>
            <a:endParaRPr lang="fr-B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CC3433"/>
                </a:solidFill>
              </a:rPr>
              <a:t>Marketing Analytics</a:t>
            </a:r>
            <a:r>
              <a:rPr lang="en-US" dirty="0"/>
              <a:t> is the discovery and communication of meaningful patterns in marketing data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Marketing analytics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594600" y="6356350"/>
            <a:ext cx="2311400" cy="365125"/>
          </a:xfrm>
        </p:spPr>
        <p:txBody>
          <a:bodyPr/>
          <a:lstStyle/>
          <a:p>
            <a:fld id="{D83B5687-1239-4E04-8306-49ECDD3E83CE}" type="slidenum">
              <a:rPr lang="fr-BE" smtClean="0"/>
              <a:pPr/>
              <a:t>5</a:t>
            </a:fld>
            <a:endParaRPr lang="fr-BE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Introduce conditions </a:t>
            </a:r>
            <a:r>
              <a:rPr lang="en-US" sz="1800" dirty="0"/>
              <a:t>(additional example)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List the ten most common first names,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but exclude NULL values</a:t>
            </a:r>
          </a:p>
          <a:p>
            <a:r>
              <a:rPr lang="en-US" dirty="0"/>
              <a:t>SELECT </a:t>
            </a:r>
            <a:r>
              <a:rPr lang="en-US" dirty="0" err="1"/>
              <a:t>first_name</a:t>
            </a:r>
            <a:r>
              <a:rPr lang="en-US" dirty="0"/>
              <a:t>, COUNT(*)</a:t>
            </a:r>
          </a:p>
          <a:p>
            <a:r>
              <a:rPr lang="en-US" dirty="0"/>
              <a:t>FROM contacts</a:t>
            </a:r>
          </a:p>
          <a:p>
            <a:r>
              <a:rPr lang="en-US" dirty="0"/>
              <a:t>WHERE </a:t>
            </a:r>
            <a:r>
              <a:rPr lang="en-US" dirty="0" err="1"/>
              <a:t>first_name</a:t>
            </a:r>
            <a:r>
              <a:rPr lang="en-US" dirty="0"/>
              <a:t> </a:t>
            </a:r>
            <a:r>
              <a:rPr lang="en-US" dirty="0">
                <a:solidFill>
                  <a:srgbClr val="C00000"/>
                </a:solidFill>
              </a:rPr>
              <a:t>IS NOT NULL</a:t>
            </a:r>
          </a:p>
          <a:p>
            <a:r>
              <a:rPr lang="en-US" dirty="0"/>
              <a:t>GROUP BY </a:t>
            </a:r>
            <a:r>
              <a:rPr lang="en-US" dirty="0" err="1"/>
              <a:t>first_name</a:t>
            </a:r>
            <a:endParaRPr lang="en-US" dirty="0"/>
          </a:p>
          <a:p>
            <a:r>
              <a:rPr lang="en-US" dirty="0"/>
              <a:t>ORDER BY 2 DESC</a:t>
            </a:r>
          </a:p>
          <a:p>
            <a:r>
              <a:rPr lang="en-US" dirty="0"/>
              <a:t>LIMIT 10;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This is equivalent...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COUNT(*)     = number of rows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COUNT(field) = number of non-null values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/!\ NULL values are EVIL</a:t>
            </a:r>
          </a:p>
          <a:p>
            <a:r>
              <a:rPr lang="en-US" dirty="0"/>
              <a:t>SELECT </a:t>
            </a:r>
            <a:r>
              <a:rPr lang="en-US" dirty="0" err="1"/>
              <a:t>first_name</a:t>
            </a:r>
            <a:r>
              <a:rPr lang="en-US" dirty="0"/>
              <a:t>, COUNT(</a:t>
            </a:r>
            <a:r>
              <a:rPr lang="en-US" dirty="0" err="1">
                <a:solidFill>
                  <a:srgbClr val="3C659D"/>
                </a:solidFill>
              </a:rPr>
              <a:t>first_name</a:t>
            </a:r>
            <a:r>
              <a:rPr lang="en-US" dirty="0"/>
              <a:t>)</a:t>
            </a:r>
          </a:p>
          <a:p>
            <a:r>
              <a:rPr lang="en-US" dirty="0"/>
              <a:t>FROM contacts</a:t>
            </a:r>
          </a:p>
          <a:p>
            <a:r>
              <a:rPr lang="en-US" dirty="0"/>
              <a:t>GROUP BY </a:t>
            </a:r>
            <a:r>
              <a:rPr lang="en-US" dirty="0" err="1"/>
              <a:t>first_name</a:t>
            </a:r>
            <a:endParaRPr lang="en-US" dirty="0"/>
          </a:p>
          <a:p>
            <a:r>
              <a:rPr lang="en-US" dirty="0"/>
              <a:t>ORDER BY 2 DESC</a:t>
            </a:r>
          </a:p>
          <a:p>
            <a:r>
              <a:rPr lang="en-US" dirty="0"/>
              <a:t>LIMIT 10;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50</a:t>
            </a:fld>
            <a:endParaRPr lang="fr-BE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tables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List contact information of donors who made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single donations of 1000 EUR or more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But you will have duplicates !!!</a:t>
            </a:r>
          </a:p>
          <a:p>
            <a:r>
              <a:rPr lang="en-US" dirty="0"/>
              <a:t>SELECT contacts.id,</a:t>
            </a:r>
          </a:p>
          <a:p>
            <a:r>
              <a:rPr lang="en-US" dirty="0"/>
              <a:t>       </a:t>
            </a:r>
            <a:r>
              <a:rPr lang="en-US" dirty="0" err="1"/>
              <a:t>contacts.first_name</a:t>
            </a:r>
            <a:r>
              <a:rPr lang="en-US" dirty="0"/>
              <a:t>,</a:t>
            </a:r>
          </a:p>
          <a:p>
            <a:r>
              <a:rPr lang="en-US" dirty="0"/>
              <a:t>       </a:t>
            </a:r>
            <a:r>
              <a:rPr lang="en-US" dirty="0" err="1"/>
              <a:t>contacts.prefix_id</a:t>
            </a:r>
            <a:r>
              <a:rPr lang="en-US" dirty="0"/>
              <a:t>,</a:t>
            </a:r>
          </a:p>
          <a:p>
            <a:r>
              <a:rPr lang="en-US" dirty="0"/>
              <a:t>       </a:t>
            </a:r>
            <a:r>
              <a:rPr lang="en-US" dirty="0" err="1"/>
              <a:t>contacts.zip_code</a:t>
            </a:r>
            <a:endParaRPr lang="en-US" dirty="0"/>
          </a:p>
          <a:p>
            <a:r>
              <a:rPr lang="en-US" dirty="0"/>
              <a:t>FROM contacts</a:t>
            </a:r>
          </a:p>
          <a:p>
            <a:r>
              <a:rPr lang="en-US" dirty="0">
                <a:solidFill>
                  <a:srgbClr val="CC3433"/>
                </a:solidFill>
              </a:rPr>
              <a:t>JOIN</a:t>
            </a:r>
            <a:r>
              <a:rPr lang="en-US" dirty="0"/>
              <a:t> acts</a:t>
            </a:r>
          </a:p>
          <a:p>
            <a:r>
              <a:rPr lang="en-US" dirty="0">
                <a:solidFill>
                  <a:srgbClr val="CC3433"/>
                </a:solidFill>
              </a:rPr>
              <a:t>ON</a:t>
            </a:r>
            <a:r>
              <a:rPr lang="en-US" dirty="0"/>
              <a:t> contacts.id = </a:t>
            </a:r>
            <a:r>
              <a:rPr lang="en-US" dirty="0" err="1"/>
              <a:t>acts.contact_id</a:t>
            </a:r>
            <a:endParaRPr lang="en-US" dirty="0"/>
          </a:p>
          <a:p>
            <a:r>
              <a:rPr lang="en-US" dirty="0"/>
              <a:t>WHERE </a:t>
            </a:r>
            <a:r>
              <a:rPr lang="en-US" dirty="0" err="1"/>
              <a:t>acts.amount</a:t>
            </a:r>
            <a:r>
              <a:rPr lang="en-US" dirty="0"/>
              <a:t> &gt;= 1000;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51</a:t>
            </a:fld>
            <a:endParaRPr lang="fr-BE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tables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List contact information of donors who made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single donations of 1000 EUR or more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GROUP BY will remove duplicates,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</a:t>
            </a:r>
            <a:r>
              <a:rPr lang="en-US" dirty="0">
                <a:solidFill>
                  <a:srgbClr val="CC3433"/>
                </a:solidFill>
              </a:rPr>
              <a:t>BUT IT MAY NOT WORK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, depending on MySQL version</a:t>
            </a:r>
          </a:p>
          <a:p>
            <a:r>
              <a:rPr lang="en-US" dirty="0"/>
              <a:t>SELECT contacts.id,</a:t>
            </a:r>
          </a:p>
          <a:p>
            <a:r>
              <a:rPr lang="en-US" dirty="0"/>
              <a:t>       </a:t>
            </a:r>
            <a:r>
              <a:rPr lang="en-US" dirty="0" err="1"/>
              <a:t>contacts.first_name</a:t>
            </a:r>
            <a:r>
              <a:rPr lang="en-US" dirty="0"/>
              <a:t>,</a:t>
            </a:r>
          </a:p>
          <a:p>
            <a:r>
              <a:rPr lang="en-US" dirty="0"/>
              <a:t>       </a:t>
            </a:r>
            <a:r>
              <a:rPr lang="en-US" dirty="0" err="1"/>
              <a:t>contacts.prefix_id</a:t>
            </a:r>
            <a:r>
              <a:rPr lang="en-US" dirty="0"/>
              <a:t>,</a:t>
            </a:r>
          </a:p>
          <a:p>
            <a:r>
              <a:rPr lang="en-US" dirty="0"/>
              <a:t>       </a:t>
            </a:r>
            <a:r>
              <a:rPr lang="en-US" dirty="0" err="1"/>
              <a:t>contacts.zip_code</a:t>
            </a:r>
            <a:endParaRPr lang="en-US" dirty="0"/>
          </a:p>
          <a:p>
            <a:r>
              <a:rPr lang="en-US" dirty="0"/>
              <a:t>FROM contacts</a:t>
            </a:r>
          </a:p>
          <a:p>
            <a:r>
              <a:rPr lang="en-US" dirty="0"/>
              <a:t>JOIN acts</a:t>
            </a:r>
          </a:p>
          <a:p>
            <a:r>
              <a:rPr lang="en-US" dirty="0"/>
              <a:t>ON contacts.id = </a:t>
            </a:r>
            <a:r>
              <a:rPr lang="en-US" dirty="0" err="1"/>
              <a:t>acts.contact_id</a:t>
            </a:r>
            <a:endParaRPr lang="en-US" dirty="0"/>
          </a:p>
          <a:p>
            <a:r>
              <a:rPr lang="en-US" dirty="0"/>
              <a:t>WHERE </a:t>
            </a:r>
            <a:r>
              <a:rPr lang="en-US" dirty="0" err="1"/>
              <a:t>acts.amount</a:t>
            </a:r>
            <a:r>
              <a:rPr lang="en-US" dirty="0"/>
              <a:t> &gt;= 1000</a:t>
            </a:r>
          </a:p>
          <a:p>
            <a:r>
              <a:rPr lang="en-US" dirty="0"/>
              <a:t>GROUP BY contacts.id;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52</a:t>
            </a:fld>
            <a:endParaRPr lang="fr-BE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tables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This will always work,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regardless of your MySQL version</a:t>
            </a:r>
          </a:p>
          <a:p>
            <a:r>
              <a:rPr lang="en-US" dirty="0"/>
              <a:t>SELECT contacts.id,</a:t>
            </a:r>
          </a:p>
          <a:p>
            <a:r>
              <a:rPr lang="en-US" dirty="0"/>
              <a:t>       </a:t>
            </a:r>
            <a:r>
              <a:rPr lang="en-US" dirty="0">
                <a:solidFill>
                  <a:srgbClr val="CC3433"/>
                </a:solidFill>
              </a:rPr>
              <a:t>ANY_VALUE</a:t>
            </a:r>
            <a:r>
              <a:rPr lang="en-US" dirty="0"/>
              <a:t>(</a:t>
            </a:r>
            <a:r>
              <a:rPr lang="en-US" dirty="0" err="1"/>
              <a:t>contacts.first_name</a:t>
            </a:r>
            <a:r>
              <a:rPr lang="en-US" dirty="0"/>
              <a:t>),</a:t>
            </a:r>
          </a:p>
          <a:p>
            <a:r>
              <a:rPr lang="en-US" dirty="0"/>
              <a:t>       </a:t>
            </a:r>
            <a:r>
              <a:rPr lang="en-US" dirty="0">
                <a:solidFill>
                  <a:srgbClr val="CC3433"/>
                </a:solidFill>
              </a:rPr>
              <a:t>ANY_VALUE</a:t>
            </a:r>
            <a:r>
              <a:rPr lang="en-US" dirty="0"/>
              <a:t>(</a:t>
            </a:r>
            <a:r>
              <a:rPr lang="en-US" dirty="0" err="1"/>
              <a:t>contacts.prefix_id</a:t>
            </a:r>
            <a:r>
              <a:rPr lang="en-US" dirty="0"/>
              <a:t>),</a:t>
            </a:r>
          </a:p>
          <a:p>
            <a:r>
              <a:rPr lang="en-US" dirty="0"/>
              <a:t>       </a:t>
            </a:r>
            <a:r>
              <a:rPr lang="en-US" dirty="0">
                <a:solidFill>
                  <a:srgbClr val="CC3433"/>
                </a:solidFill>
              </a:rPr>
              <a:t>ANY_VALUE</a:t>
            </a:r>
            <a:r>
              <a:rPr lang="en-US" dirty="0"/>
              <a:t>(</a:t>
            </a:r>
            <a:r>
              <a:rPr lang="en-US" dirty="0" err="1"/>
              <a:t>contacts.zip_code</a:t>
            </a:r>
            <a:r>
              <a:rPr lang="en-US" dirty="0"/>
              <a:t>)</a:t>
            </a:r>
          </a:p>
          <a:p>
            <a:r>
              <a:rPr lang="en-US" dirty="0"/>
              <a:t>FROM contacts</a:t>
            </a:r>
          </a:p>
          <a:p>
            <a:r>
              <a:rPr lang="en-US" dirty="0"/>
              <a:t>JOIN acts</a:t>
            </a:r>
          </a:p>
          <a:p>
            <a:r>
              <a:rPr lang="en-US" dirty="0"/>
              <a:t>ON contacts.id = </a:t>
            </a:r>
            <a:r>
              <a:rPr lang="en-US" dirty="0" err="1"/>
              <a:t>acts.contact_id</a:t>
            </a:r>
            <a:endParaRPr lang="en-US" dirty="0"/>
          </a:p>
          <a:p>
            <a:r>
              <a:rPr lang="en-US" dirty="0"/>
              <a:t>WHERE </a:t>
            </a:r>
            <a:r>
              <a:rPr lang="en-US" dirty="0" err="1"/>
              <a:t>acts.amount</a:t>
            </a:r>
            <a:r>
              <a:rPr lang="en-US" dirty="0"/>
              <a:t> &gt;= 1000</a:t>
            </a:r>
          </a:p>
          <a:p>
            <a:r>
              <a:rPr lang="en-US" dirty="0"/>
              <a:t>GROUP BY contacts.id;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53</a:t>
            </a:fld>
            <a:endParaRPr lang="fr-BE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tables </a:t>
            </a:r>
            <a:r>
              <a:rPr lang="en-US" sz="1800" dirty="0"/>
              <a:t>(less verbose)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This is equivalent, less verbose, no ambiguity</a:t>
            </a:r>
          </a:p>
          <a:p>
            <a:r>
              <a:rPr lang="en-US" dirty="0"/>
              <a:t>SELECT </a:t>
            </a:r>
            <a:r>
              <a:rPr lang="en-US" dirty="0">
                <a:solidFill>
                  <a:srgbClr val="CC3433"/>
                </a:solidFill>
              </a:rPr>
              <a:t>c</a:t>
            </a:r>
            <a:r>
              <a:rPr lang="en-US" dirty="0"/>
              <a:t>.id,</a:t>
            </a:r>
          </a:p>
          <a:p>
            <a:r>
              <a:rPr lang="en-US" dirty="0"/>
              <a:t>       ANY_VALUE(</a:t>
            </a:r>
            <a:r>
              <a:rPr lang="en-US" dirty="0" err="1">
                <a:solidFill>
                  <a:srgbClr val="CC3433"/>
                </a:solidFill>
              </a:rPr>
              <a:t>c</a:t>
            </a:r>
            <a:r>
              <a:rPr lang="en-US" dirty="0" err="1"/>
              <a:t>.first_name</a:t>
            </a:r>
            <a:r>
              <a:rPr lang="en-US" dirty="0"/>
              <a:t>),</a:t>
            </a:r>
          </a:p>
          <a:p>
            <a:r>
              <a:rPr lang="en-US" dirty="0"/>
              <a:t>       ANY_VALUE(</a:t>
            </a:r>
            <a:r>
              <a:rPr lang="en-US" dirty="0" err="1">
                <a:solidFill>
                  <a:srgbClr val="CC3433"/>
                </a:solidFill>
              </a:rPr>
              <a:t>c</a:t>
            </a:r>
            <a:r>
              <a:rPr lang="en-US" dirty="0" err="1"/>
              <a:t>.prefix_id</a:t>
            </a:r>
            <a:r>
              <a:rPr lang="en-US" dirty="0"/>
              <a:t>),</a:t>
            </a:r>
          </a:p>
          <a:p>
            <a:r>
              <a:rPr lang="en-US" dirty="0"/>
              <a:t>       ANY_VALUE(</a:t>
            </a:r>
            <a:r>
              <a:rPr lang="en-US" dirty="0" err="1">
                <a:solidFill>
                  <a:srgbClr val="CC3433"/>
                </a:solidFill>
              </a:rPr>
              <a:t>c</a:t>
            </a:r>
            <a:r>
              <a:rPr lang="en-US" dirty="0" err="1"/>
              <a:t>.zip_code</a:t>
            </a:r>
            <a:r>
              <a:rPr lang="en-US" dirty="0"/>
              <a:t>)</a:t>
            </a:r>
          </a:p>
          <a:p>
            <a:r>
              <a:rPr lang="en-US" dirty="0"/>
              <a:t>FROM contacts </a:t>
            </a:r>
            <a:r>
              <a:rPr lang="en-US" dirty="0">
                <a:solidFill>
                  <a:srgbClr val="CC3433"/>
                </a:solidFill>
              </a:rPr>
              <a:t>AS c</a:t>
            </a:r>
          </a:p>
          <a:p>
            <a:r>
              <a:rPr lang="en-US" dirty="0"/>
              <a:t>JOIN acts </a:t>
            </a:r>
            <a:r>
              <a:rPr lang="en-US" dirty="0">
                <a:solidFill>
                  <a:srgbClr val="CC3433"/>
                </a:solidFill>
              </a:rPr>
              <a:t>AS a</a:t>
            </a:r>
          </a:p>
          <a:p>
            <a:r>
              <a:rPr lang="en-US" dirty="0"/>
              <a:t>ON </a:t>
            </a:r>
            <a:r>
              <a:rPr lang="en-US" dirty="0">
                <a:solidFill>
                  <a:srgbClr val="CC3433"/>
                </a:solidFill>
              </a:rPr>
              <a:t>c</a:t>
            </a:r>
            <a:r>
              <a:rPr lang="en-US" dirty="0"/>
              <a:t>.id = </a:t>
            </a:r>
            <a:r>
              <a:rPr lang="en-US" dirty="0" err="1">
                <a:solidFill>
                  <a:srgbClr val="CC3433"/>
                </a:solidFill>
              </a:rPr>
              <a:t>a</a:t>
            </a:r>
            <a:r>
              <a:rPr lang="en-US" dirty="0" err="1"/>
              <a:t>.contact_id</a:t>
            </a:r>
            <a:endParaRPr lang="en-US" dirty="0"/>
          </a:p>
          <a:p>
            <a:r>
              <a:rPr lang="en-US" dirty="0"/>
              <a:t>WHERE </a:t>
            </a:r>
            <a:r>
              <a:rPr lang="en-US" dirty="0" err="1">
                <a:solidFill>
                  <a:srgbClr val="CC3433"/>
                </a:solidFill>
              </a:rPr>
              <a:t>a</a:t>
            </a:r>
            <a:r>
              <a:rPr lang="en-US" dirty="0" err="1"/>
              <a:t>.amount</a:t>
            </a:r>
            <a:r>
              <a:rPr lang="en-US" dirty="0"/>
              <a:t> &gt;= 1000</a:t>
            </a:r>
          </a:p>
          <a:p>
            <a:r>
              <a:rPr lang="en-US" dirty="0"/>
              <a:t>GROUP BY </a:t>
            </a:r>
            <a:r>
              <a:rPr lang="en-US" dirty="0">
                <a:solidFill>
                  <a:srgbClr val="CC3433"/>
                </a:solidFill>
              </a:rPr>
              <a:t>c</a:t>
            </a:r>
            <a:r>
              <a:rPr lang="en-US" dirty="0"/>
              <a:t>.id;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54</a:t>
            </a:fld>
            <a:endParaRPr lang="fr-BE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tables </a:t>
            </a:r>
            <a:r>
              <a:rPr lang="en-US" sz="1800" dirty="0"/>
              <a:t>(less verbose)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This is also equivalent, with a WHERE clause</a:t>
            </a:r>
          </a:p>
          <a:p>
            <a:r>
              <a:rPr lang="en-US" dirty="0"/>
              <a:t>SELECT c.id,</a:t>
            </a:r>
          </a:p>
          <a:p>
            <a:r>
              <a:rPr lang="en-US" dirty="0"/>
              <a:t>       ANY_VALUE(</a:t>
            </a:r>
            <a:r>
              <a:rPr lang="en-US" dirty="0" err="1"/>
              <a:t>c.first_name</a:t>
            </a:r>
            <a:r>
              <a:rPr lang="en-US" dirty="0"/>
              <a:t>),</a:t>
            </a:r>
          </a:p>
          <a:p>
            <a:r>
              <a:rPr lang="en-US" dirty="0"/>
              <a:t>       ANY_VALUE(</a:t>
            </a:r>
            <a:r>
              <a:rPr lang="en-US" dirty="0" err="1"/>
              <a:t>c.prefix_id</a:t>
            </a:r>
            <a:r>
              <a:rPr lang="en-US" dirty="0"/>
              <a:t>),</a:t>
            </a:r>
          </a:p>
          <a:p>
            <a:r>
              <a:rPr lang="en-US" dirty="0"/>
              <a:t>       ANY_VALUE(</a:t>
            </a:r>
            <a:r>
              <a:rPr lang="en-US" dirty="0" err="1"/>
              <a:t>c.zip_code</a:t>
            </a:r>
            <a:r>
              <a:rPr lang="en-US" dirty="0"/>
              <a:t>)</a:t>
            </a:r>
          </a:p>
          <a:p>
            <a:r>
              <a:rPr lang="en-US" dirty="0"/>
              <a:t>FROM contacts AS c,</a:t>
            </a:r>
          </a:p>
          <a:p>
            <a:r>
              <a:rPr lang="en-US" dirty="0"/>
              <a:t>     acts AS a</a:t>
            </a:r>
          </a:p>
          <a:p>
            <a:r>
              <a:rPr lang="en-US" dirty="0">
                <a:solidFill>
                  <a:srgbClr val="CC3433"/>
                </a:solidFill>
              </a:rPr>
              <a:t>WHERE</a:t>
            </a:r>
            <a:r>
              <a:rPr lang="en-US" dirty="0"/>
              <a:t> (c.id = </a:t>
            </a:r>
            <a:r>
              <a:rPr lang="en-US" dirty="0" err="1"/>
              <a:t>a.contact_id</a:t>
            </a:r>
            <a:r>
              <a:rPr lang="en-US" dirty="0"/>
              <a:t>)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CC3433"/>
                </a:solidFill>
              </a:rPr>
              <a:t>AND</a:t>
            </a:r>
            <a:r>
              <a:rPr lang="en-US" dirty="0"/>
              <a:t> (</a:t>
            </a:r>
            <a:r>
              <a:rPr lang="en-US" dirty="0" err="1"/>
              <a:t>a.amount</a:t>
            </a:r>
            <a:r>
              <a:rPr lang="en-US" dirty="0"/>
              <a:t> &gt;= 1000)</a:t>
            </a:r>
          </a:p>
          <a:p>
            <a:r>
              <a:rPr lang="en-US" dirty="0"/>
              <a:t>GROUP BY c.id;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55</a:t>
            </a:fld>
            <a:endParaRPr lang="fr-BE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tables </a:t>
            </a:r>
            <a:r>
              <a:rPr lang="en-US" sz="1800" dirty="0"/>
              <a:t>(another example)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List the most generous first names</a:t>
            </a:r>
          </a:p>
          <a:p>
            <a:r>
              <a:rPr lang="en-US" dirty="0"/>
              <a:t>SELECT </a:t>
            </a:r>
            <a:r>
              <a:rPr lang="en-US" dirty="0" err="1"/>
              <a:t>c.first_name</a:t>
            </a:r>
            <a:r>
              <a:rPr lang="en-US" dirty="0"/>
              <a:t>,</a:t>
            </a:r>
          </a:p>
          <a:p>
            <a:r>
              <a:rPr lang="en-US" dirty="0"/>
              <a:t>       </a:t>
            </a:r>
            <a:r>
              <a:rPr lang="en-US" dirty="0">
                <a:solidFill>
                  <a:srgbClr val="CC3433"/>
                </a:solidFill>
              </a:rPr>
              <a:t>FLOOR</a:t>
            </a:r>
            <a:r>
              <a:rPr lang="en-US" dirty="0"/>
              <a:t>(AVG(</a:t>
            </a:r>
            <a:r>
              <a:rPr lang="en-US" dirty="0" err="1"/>
              <a:t>a.amount</a:t>
            </a:r>
            <a:r>
              <a:rPr lang="en-US" dirty="0"/>
              <a:t>)) AS </a:t>
            </a:r>
            <a:r>
              <a:rPr lang="en-US" dirty="0" err="1"/>
              <a:t>averagegift</a:t>
            </a:r>
            <a:endParaRPr lang="en-US" dirty="0"/>
          </a:p>
          <a:p>
            <a:r>
              <a:rPr lang="en-US" dirty="0"/>
              <a:t>FROM acts AS a</a:t>
            </a:r>
          </a:p>
          <a:p>
            <a:r>
              <a:rPr lang="en-US" dirty="0"/>
              <a:t>JOIN contacts AS c</a:t>
            </a:r>
          </a:p>
          <a:p>
            <a:r>
              <a:rPr lang="en-US" dirty="0"/>
              <a:t>ON   </a:t>
            </a:r>
            <a:r>
              <a:rPr lang="en-US" dirty="0" err="1"/>
              <a:t>a.contact_id</a:t>
            </a:r>
            <a:r>
              <a:rPr lang="en-US" dirty="0"/>
              <a:t> = c.id</a:t>
            </a:r>
          </a:p>
          <a:p>
            <a:r>
              <a:rPr lang="en-US" dirty="0"/>
              <a:t>GROUP BY 1</a:t>
            </a:r>
          </a:p>
          <a:p>
            <a:r>
              <a:rPr lang="en-US" dirty="0"/>
              <a:t>ORDER BY 2 DESC;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56</a:t>
            </a:fld>
            <a:endParaRPr lang="fr-BE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tables </a:t>
            </a:r>
            <a:r>
              <a:rPr lang="en-US" sz="1800" dirty="0"/>
              <a:t>(another example)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List the most generous first names, but only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if there are enough observations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HAVING is “like” WHERE, but used after grouping</a:t>
            </a:r>
          </a:p>
          <a:p>
            <a:r>
              <a:rPr lang="en-US" dirty="0"/>
              <a:t>SELECT </a:t>
            </a:r>
            <a:r>
              <a:rPr lang="en-US" dirty="0" err="1"/>
              <a:t>c.first_name</a:t>
            </a:r>
            <a:r>
              <a:rPr lang="en-US" dirty="0"/>
              <a:t>,</a:t>
            </a:r>
          </a:p>
          <a:p>
            <a:r>
              <a:rPr lang="en-US" dirty="0"/>
              <a:t>       FLOOR(AVG(</a:t>
            </a:r>
            <a:r>
              <a:rPr lang="en-US" dirty="0" err="1"/>
              <a:t>a.amount</a:t>
            </a:r>
            <a:r>
              <a:rPr lang="en-US" dirty="0"/>
              <a:t>)) AS </a:t>
            </a:r>
            <a:r>
              <a:rPr lang="en-US" dirty="0" err="1"/>
              <a:t>averagegift</a:t>
            </a:r>
            <a:endParaRPr lang="en-US" dirty="0"/>
          </a:p>
          <a:p>
            <a:r>
              <a:rPr lang="en-US" dirty="0"/>
              <a:t>FROM acts AS a</a:t>
            </a:r>
          </a:p>
          <a:p>
            <a:r>
              <a:rPr lang="en-US" dirty="0"/>
              <a:t>JOIN contacts AS c</a:t>
            </a:r>
          </a:p>
          <a:p>
            <a:r>
              <a:rPr lang="en-US" dirty="0"/>
              <a:t>ON   </a:t>
            </a:r>
            <a:r>
              <a:rPr lang="en-US" dirty="0" err="1"/>
              <a:t>a.contact_id</a:t>
            </a:r>
            <a:r>
              <a:rPr lang="en-US" dirty="0"/>
              <a:t> = c.id</a:t>
            </a:r>
          </a:p>
          <a:p>
            <a:r>
              <a:rPr lang="en-US" dirty="0"/>
              <a:t>GROUP BY 1</a:t>
            </a:r>
          </a:p>
          <a:p>
            <a:r>
              <a:rPr lang="en-US" dirty="0">
                <a:solidFill>
                  <a:srgbClr val="CC3433"/>
                </a:solidFill>
              </a:rPr>
              <a:t>HAVING</a:t>
            </a:r>
            <a:r>
              <a:rPr lang="en-US" dirty="0"/>
              <a:t> COUNT(</a:t>
            </a:r>
            <a:r>
              <a:rPr lang="en-US" dirty="0" err="1"/>
              <a:t>c.first_name</a:t>
            </a:r>
            <a:r>
              <a:rPr lang="en-US" dirty="0"/>
              <a:t>) &gt;= 10</a:t>
            </a:r>
          </a:p>
          <a:p>
            <a:r>
              <a:rPr lang="en-US" dirty="0"/>
              <a:t>ORDER BY 2 DESC;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57</a:t>
            </a:fld>
            <a:endParaRPr lang="fr-BE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tables </a:t>
            </a:r>
            <a:r>
              <a:rPr lang="en-US" sz="1800" dirty="0"/>
              <a:t>(another example)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Compute key marketing indicators for each donor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Since we are computing aggregate functions,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do not forget GROUP BY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('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dpt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' stands for 'department’)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Warning: we are missing contacts. Why?</a:t>
            </a:r>
          </a:p>
          <a:p>
            <a:r>
              <a:rPr lang="en-US" dirty="0"/>
              <a:t>SELECT c. id,</a:t>
            </a:r>
          </a:p>
          <a:p>
            <a:r>
              <a:rPr lang="en-US" dirty="0"/>
              <a:t>       </a:t>
            </a:r>
            <a:r>
              <a:rPr lang="en-US" dirty="0">
                <a:solidFill>
                  <a:srgbClr val="C00000"/>
                </a:solidFill>
              </a:rPr>
              <a:t>LEFT</a:t>
            </a:r>
            <a:r>
              <a:rPr lang="en-US" dirty="0"/>
              <a:t>(ANY_VALUE(</a:t>
            </a:r>
            <a:r>
              <a:rPr lang="en-US" dirty="0" err="1"/>
              <a:t>c.zip_code</a:t>
            </a:r>
            <a:r>
              <a:rPr lang="en-US" dirty="0"/>
              <a:t>), 2) AS </a:t>
            </a:r>
            <a:r>
              <a:rPr lang="en-US" dirty="0" err="1"/>
              <a:t>dpt</a:t>
            </a:r>
            <a:r>
              <a:rPr lang="en-US" dirty="0"/>
              <a:t>,</a:t>
            </a:r>
          </a:p>
          <a:p>
            <a:r>
              <a:rPr lang="en-US" dirty="0"/>
              <a:t>       MIN(</a:t>
            </a:r>
            <a:r>
              <a:rPr lang="en-US" dirty="0" err="1"/>
              <a:t>a.act_date</a:t>
            </a:r>
            <a:r>
              <a:rPr lang="en-US" dirty="0"/>
              <a:t>)                AS </a:t>
            </a:r>
            <a:r>
              <a:rPr lang="en-US" dirty="0" err="1"/>
              <a:t>firstgift</a:t>
            </a:r>
            <a:r>
              <a:rPr lang="en-US" dirty="0"/>
              <a:t>,</a:t>
            </a:r>
          </a:p>
          <a:p>
            <a:r>
              <a:rPr lang="en-US" dirty="0"/>
              <a:t>       MAX(</a:t>
            </a:r>
            <a:r>
              <a:rPr lang="en-US" dirty="0" err="1"/>
              <a:t>a.act_date</a:t>
            </a:r>
            <a:r>
              <a:rPr lang="en-US" dirty="0"/>
              <a:t>)                AS recency,</a:t>
            </a:r>
          </a:p>
          <a:p>
            <a:r>
              <a:rPr lang="en-US" dirty="0"/>
              <a:t>       </a:t>
            </a:r>
            <a:r>
              <a:rPr lang="en-US" dirty="0">
                <a:solidFill>
                  <a:srgbClr val="C00000"/>
                </a:solidFill>
              </a:rPr>
              <a:t>CEILING</a:t>
            </a:r>
            <a:r>
              <a:rPr lang="en-US" dirty="0"/>
              <a:t>(AVG(</a:t>
            </a:r>
            <a:r>
              <a:rPr lang="en-US" dirty="0" err="1"/>
              <a:t>a.amount</a:t>
            </a:r>
            <a:r>
              <a:rPr lang="en-US" dirty="0"/>
              <a:t>))         AS </a:t>
            </a:r>
            <a:r>
              <a:rPr lang="en-US" dirty="0" err="1"/>
              <a:t>avgamount</a:t>
            </a:r>
            <a:r>
              <a:rPr lang="en-US" dirty="0"/>
              <a:t>,</a:t>
            </a:r>
          </a:p>
          <a:p>
            <a:r>
              <a:rPr lang="en-US" dirty="0"/>
              <a:t>       COUNT(</a:t>
            </a:r>
            <a:r>
              <a:rPr lang="en-US" dirty="0" err="1"/>
              <a:t>a.amount</a:t>
            </a:r>
            <a:r>
              <a:rPr lang="en-US" dirty="0"/>
              <a:t>)                AS frequency</a:t>
            </a:r>
          </a:p>
          <a:p>
            <a:r>
              <a:rPr lang="en-US" dirty="0"/>
              <a:t>FROM contacts AS c</a:t>
            </a:r>
          </a:p>
          <a:p>
            <a:r>
              <a:rPr lang="en-US" dirty="0"/>
              <a:t>JOIN acts AS a</a:t>
            </a:r>
          </a:p>
          <a:p>
            <a:r>
              <a:rPr lang="en-US" dirty="0"/>
              <a:t>ON c.id = </a:t>
            </a:r>
            <a:r>
              <a:rPr lang="en-US" dirty="0" err="1"/>
              <a:t>a.contact_id</a:t>
            </a:r>
            <a:endParaRPr lang="en-US" dirty="0"/>
          </a:p>
          <a:p>
            <a:r>
              <a:rPr lang="en-US" dirty="0"/>
              <a:t>GROUP BY c.id;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58</a:t>
            </a:fld>
            <a:endParaRPr lang="fr-BE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types of SQL JOINs</a:t>
            </a:r>
          </a:p>
        </p:txBody>
      </p:sp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1683161" y="981075"/>
            <a:ext cx="6539677" cy="5145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59</a:t>
            </a:fld>
            <a:endParaRPr lang="fr-BE"/>
          </a:p>
        </p:txBody>
      </p:sp>
      <p:sp>
        <p:nvSpPr>
          <p:cNvPr id="9" name="TextBox 8"/>
          <p:cNvSpPr txBox="1"/>
          <p:nvPr/>
        </p:nvSpPr>
        <p:spPr>
          <a:xfrm>
            <a:off x="56456" y="6382489"/>
            <a:ext cx="843211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Gotham Book" pitchFamily="2" charset="0"/>
              </a:rPr>
              <a:t>http://www.codeproject.com/Articles/33052/Visual-Representation-of-SQL-Joins, author C. L. </a:t>
            </a:r>
            <a:r>
              <a:rPr lang="en-US" sz="1100" dirty="0" err="1">
                <a:solidFill>
                  <a:schemeClr val="bg1">
                    <a:lumMod val="50000"/>
                  </a:schemeClr>
                </a:solidFill>
                <a:latin typeface="Gotham Book" pitchFamily="2" charset="0"/>
              </a:rPr>
              <a:t>Moffatt</a:t>
            </a:r>
            <a:endParaRPr lang="en-US" sz="1100" dirty="0">
              <a:solidFill>
                <a:schemeClr val="bg1">
                  <a:lumMod val="50000"/>
                </a:schemeClr>
              </a:solidFill>
              <a:latin typeface="Gotham Book" pitchFamily="2" charset="0"/>
            </a:endParaRPr>
          </a:p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Gotham Book" pitchFamily="2" charset="0"/>
              </a:rPr>
              <a:t>This article, along with any associated source code and files, is licensed under The Code Project Open License (CPOL)</a:t>
            </a:r>
          </a:p>
        </p:txBody>
      </p:sp>
      <p:sp>
        <p:nvSpPr>
          <p:cNvPr id="7" name="Rectangle 6"/>
          <p:cNvSpPr/>
          <p:nvPr/>
        </p:nvSpPr>
        <p:spPr>
          <a:xfrm>
            <a:off x="6249144" y="2996952"/>
            <a:ext cx="2448272" cy="3240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496616" y="2996952"/>
            <a:ext cx="2448272" cy="1440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025008" y="4437112"/>
            <a:ext cx="2448272" cy="1440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04528" y="3501008"/>
            <a:ext cx="2448272" cy="1440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Marketing analytics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Domains of application:</a:t>
            </a:r>
          </a:p>
          <a:p>
            <a:pPr lvl="1"/>
            <a:r>
              <a:rPr lang="en-US" dirty="0"/>
              <a:t>Marketing optimization</a:t>
            </a:r>
          </a:p>
          <a:p>
            <a:pPr lvl="1"/>
            <a:r>
              <a:rPr lang="en-US" dirty="0"/>
              <a:t>Customer lifetime value</a:t>
            </a:r>
          </a:p>
          <a:p>
            <a:pPr lvl="1"/>
            <a:r>
              <a:rPr lang="en-US" dirty="0"/>
              <a:t>Segmentation and targeting</a:t>
            </a:r>
          </a:p>
          <a:p>
            <a:pPr lvl="1"/>
            <a:r>
              <a:rPr lang="en-US" dirty="0"/>
              <a:t>Sales forecast</a:t>
            </a:r>
          </a:p>
          <a:p>
            <a:pPr lvl="1"/>
            <a:r>
              <a:rPr lang="en-US" dirty="0"/>
              <a:t>Churn prediction</a:t>
            </a:r>
          </a:p>
          <a:p>
            <a:pPr lvl="1"/>
            <a:r>
              <a:rPr lang="en-US" dirty="0"/>
              <a:t>Customer preference</a:t>
            </a:r>
          </a:p>
          <a:p>
            <a:pPr lvl="1"/>
            <a:r>
              <a:rPr lang="en-US" dirty="0"/>
              <a:t>Cross-selling optimization (product recommendations)</a:t>
            </a:r>
          </a:p>
          <a:p>
            <a:pPr lvl="1"/>
            <a:r>
              <a:rPr lang="en-US" dirty="0"/>
              <a:t>New product development</a:t>
            </a:r>
          </a:p>
          <a:p>
            <a:pPr lvl="1"/>
            <a:r>
              <a:rPr lang="en-US" dirty="0"/>
              <a:t>Text mining and sentiment analysis</a:t>
            </a:r>
          </a:p>
          <a:p>
            <a:pPr lvl="1"/>
            <a:r>
              <a:rPr lang="en-US" dirty="0"/>
              <a:t>Web log analysis</a:t>
            </a:r>
          </a:p>
          <a:p>
            <a:pPr lvl="1"/>
            <a:r>
              <a:rPr lang="en-US" dirty="0"/>
              <a:t>Online analytics, bounce rate</a:t>
            </a:r>
          </a:p>
          <a:p>
            <a:pPr lvl="1"/>
            <a:r>
              <a:rPr lang="en-US" dirty="0"/>
              <a:t>Channel, touch points, attribution</a:t>
            </a:r>
          </a:p>
          <a:p>
            <a:pPr lvl="1"/>
            <a:r>
              <a:rPr lang="en-US" dirty="0"/>
              <a:t>Social networks</a:t>
            </a:r>
          </a:p>
          <a:p>
            <a:pPr lvl="1"/>
            <a:r>
              <a:rPr lang="en-US" dirty="0"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6</a:t>
            </a:fld>
            <a:endParaRPr lang="fr-BE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types of SQL JOINs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Those are equivalent or synonymous :</a:t>
            </a:r>
          </a:p>
          <a:p>
            <a:pPr lvl="1"/>
            <a:r>
              <a:rPr lang="en-US" dirty="0"/>
              <a:t>FROM … JOIN … ON …</a:t>
            </a:r>
          </a:p>
          <a:p>
            <a:pPr lvl="1"/>
            <a:r>
              <a:rPr lang="en-US" dirty="0"/>
              <a:t>FROM … </a:t>
            </a:r>
            <a:r>
              <a:rPr lang="en-US" dirty="0">
                <a:solidFill>
                  <a:srgbClr val="C00000"/>
                </a:solidFill>
              </a:rPr>
              <a:t>INNER JOIN </a:t>
            </a:r>
            <a:r>
              <a:rPr lang="en-US" dirty="0"/>
              <a:t>… ON …</a:t>
            </a:r>
          </a:p>
          <a:p>
            <a:pPr lvl="1"/>
            <a:r>
              <a:rPr lang="en-US" dirty="0"/>
              <a:t>FROM …, … WHERE …</a:t>
            </a:r>
          </a:p>
          <a:p>
            <a:endParaRPr lang="en-US" dirty="0"/>
          </a:p>
          <a:p>
            <a:r>
              <a:rPr lang="en-US" dirty="0"/>
              <a:t>Those are equivalent:</a:t>
            </a:r>
          </a:p>
          <a:p>
            <a:pPr lvl="1">
              <a:tabLst>
                <a:tab pos="2865438" algn="l"/>
              </a:tabLst>
            </a:pPr>
            <a:r>
              <a:rPr lang="en-US" dirty="0"/>
              <a:t>FROM contacts	</a:t>
            </a:r>
            <a:r>
              <a:rPr lang="en-US" dirty="0">
                <a:solidFill>
                  <a:srgbClr val="C00000"/>
                </a:solidFill>
              </a:rPr>
              <a:t>LEFT JOIN </a:t>
            </a:r>
            <a:r>
              <a:rPr lang="en-US" dirty="0"/>
              <a:t>acts</a:t>
            </a:r>
          </a:p>
          <a:p>
            <a:pPr lvl="1">
              <a:tabLst>
                <a:tab pos="2865438" algn="l"/>
              </a:tabLst>
            </a:pPr>
            <a:r>
              <a:rPr lang="en-US" dirty="0"/>
              <a:t>FROM acts	</a:t>
            </a:r>
            <a:r>
              <a:rPr lang="en-US" dirty="0">
                <a:solidFill>
                  <a:srgbClr val="C00000"/>
                </a:solidFill>
              </a:rPr>
              <a:t>RIGHT JOIN </a:t>
            </a:r>
            <a:r>
              <a:rPr lang="en-US" dirty="0"/>
              <a:t>contacts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60</a:t>
            </a:fld>
            <a:endParaRPr lang="fr-BE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types of SQL JOINs</a:t>
            </a:r>
          </a:p>
        </p:txBody>
      </p:sp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1683161" y="981075"/>
            <a:ext cx="6539677" cy="5145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61</a:t>
            </a:fld>
            <a:endParaRPr lang="fr-BE"/>
          </a:p>
        </p:txBody>
      </p:sp>
      <p:sp>
        <p:nvSpPr>
          <p:cNvPr id="9" name="TextBox 8"/>
          <p:cNvSpPr txBox="1"/>
          <p:nvPr/>
        </p:nvSpPr>
        <p:spPr>
          <a:xfrm>
            <a:off x="56456" y="6382489"/>
            <a:ext cx="843211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Gotham Book" pitchFamily="2" charset="0"/>
              </a:rPr>
              <a:t>http://www.codeproject.com/Articles/33052/Visual-Representation-of-SQL-Joins, author C. L. </a:t>
            </a:r>
            <a:r>
              <a:rPr lang="en-US" sz="1100" dirty="0" err="1">
                <a:solidFill>
                  <a:schemeClr val="bg1">
                    <a:lumMod val="50000"/>
                  </a:schemeClr>
                </a:solidFill>
                <a:latin typeface="Gotham Book" pitchFamily="2" charset="0"/>
              </a:rPr>
              <a:t>Moffatt</a:t>
            </a:r>
            <a:endParaRPr lang="en-US" sz="1100" dirty="0">
              <a:solidFill>
                <a:schemeClr val="bg1">
                  <a:lumMod val="50000"/>
                </a:schemeClr>
              </a:solidFill>
              <a:latin typeface="Gotham Book" pitchFamily="2" charset="0"/>
            </a:endParaRPr>
          </a:p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Gotham Book" pitchFamily="2" charset="0"/>
              </a:rPr>
              <a:t>This article, along with any associated source code and files, is licensed under The Code Project Open License (CPOL)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tables </a:t>
            </a:r>
            <a:r>
              <a:rPr lang="en-US" sz="1800" dirty="0"/>
              <a:t>(another example)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Compute key marketing indicators for each donor,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including those with no donation history</a:t>
            </a:r>
          </a:p>
          <a:p>
            <a:r>
              <a:rPr lang="en-US" dirty="0"/>
              <a:t>SELECT c. id,</a:t>
            </a:r>
          </a:p>
          <a:p>
            <a:r>
              <a:rPr lang="en-US" dirty="0"/>
              <a:t>       LEFT(ANY_VALUE(</a:t>
            </a:r>
            <a:r>
              <a:rPr lang="en-US" dirty="0" err="1"/>
              <a:t>c.zip_code</a:t>
            </a:r>
            <a:r>
              <a:rPr lang="en-US" dirty="0"/>
              <a:t>), 2) AS </a:t>
            </a:r>
            <a:r>
              <a:rPr lang="en-US" dirty="0" err="1"/>
              <a:t>dpt</a:t>
            </a:r>
            <a:r>
              <a:rPr lang="en-US" dirty="0"/>
              <a:t>,</a:t>
            </a:r>
          </a:p>
          <a:p>
            <a:r>
              <a:rPr lang="en-US" dirty="0"/>
              <a:t>       MIN(</a:t>
            </a:r>
            <a:r>
              <a:rPr lang="en-US" dirty="0" err="1"/>
              <a:t>a.act_date</a:t>
            </a:r>
            <a:r>
              <a:rPr lang="en-US" dirty="0"/>
              <a:t>)                AS </a:t>
            </a:r>
            <a:r>
              <a:rPr lang="en-US" dirty="0" err="1"/>
              <a:t>firstgift</a:t>
            </a:r>
            <a:r>
              <a:rPr lang="en-US" dirty="0"/>
              <a:t>,</a:t>
            </a:r>
          </a:p>
          <a:p>
            <a:r>
              <a:rPr lang="en-US" dirty="0"/>
              <a:t>       MAX(</a:t>
            </a:r>
            <a:r>
              <a:rPr lang="en-US" dirty="0" err="1"/>
              <a:t>a.act_date</a:t>
            </a:r>
            <a:r>
              <a:rPr lang="en-US" dirty="0"/>
              <a:t>)                AS recency,</a:t>
            </a:r>
          </a:p>
          <a:p>
            <a:r>
              <a:rPr lang="en-US" dirty="0"/>
              <a:t>       CEILING(AVG(</a:t>
            </a:r>
            <a:r>
              <a:rPr lang="en-US" dirty="0" err="1"/>
              <a:t>a.amount</a:t>
            </a:r>
            <a:r>
              <a:rPr lang="en-US" dirty="0"/>
              <a:t>))         AS </a:t>
            </a:r>
            <a:r>
              <a:rPr lang="en-US" dirty="0" err="1"/>
              <a:t>avgamount</a:t>
            </a:r>
            <a:r>
              <a:rPr lang="en-US" dirty="0"/>
              <a:t>,</a:t>
            </a:r>
          </a:p>
          <a:p>
            <a:r>
              <a:rPr lang="en-US" dirty="0"/>
              <a:t>       COUNT(</a:t>
            </a:r>
            <a:r>
              <a:rPr lang="en-US" dirty="0" err="1"/>
              <a:t>a.amount</a:t>
            </a:r>
            <a:r>
              <a:rPr lang="en-US" dirty="0"/>
              <a:t>)                AS frequency</a:t>
            </a:r>
          </a:p>
          <a:p>
            <a:r>
              <a:rPr lang="en-US" dirty="0"/>
              <a:t>FROM contacts AS c</a:t>
            </a:r>
          </a:p>
          <a:p>
            <a:r>
              <a:rPr lang="en-US" dirty="0">
                <a:solidFill>
                  <a:srgbClr val="CC3433"/>
                </a:solidFill>
              </a:rPr>
              <a:t>LEFT JOIN</a:t>
            </a:r>
            <a:r>
              <a:rPr lang="en-US" dirty="0"/>
              <a:t> acts AS a</a:t>
            </a:r>
          </a:p>
          <a:p>
            <a:r>
              <a:rPr lang="en-US" dirty="0"/>
              <a:t>ON c.id = </a:t>
            </a:r>
            <a:r>
              <a:rPr lang="en-US" dirty="0" err="1"/>
              <a:t>a.contact_id</a:t>
            </a:r>
            <a:endParaRPr lang="en-US" dirty="0"/>
          </a:p>
          <a:p>
            <a:r>
              <a:rPr lang="en-US" dirty="0"/>
              <a:t>GROUP BY c.id;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62</a:t>
            </a:fld>
            <a:endParaRPr lang="fr-BE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 can be troubling…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980729"/>
            <a:ext cx="8915400" cy="3384375"/>
          </a:xfrm>
        </p:spPr>
        <p:txBody>
          <a:bodyPr anchor="t" anchorCtr="0">
            <a:normAutofit fontScale="92500" lnSpcReduction="10000"/>
          </a:bodyPr>
          <a:lstStyle/>
          <a:p>
            <a:r>
              <a:rPr lang="en-US" dirty="0"/>
              <a:t>In this specific charity context, those queries will return the same results, though:</a:t>
            </a:r>
          </a:p>
          <a:p>
            <a:pPr lvl="1">
              <a:tabLst>
                <a:tab pos="2865438" algn="l"/>
              </a:tabLst>
            </a:pPr>
            <a:r>
              <a:rPr lang="en-US" dirty="0"/>
              <a:t>FROM contacts	JOIN acts</a:t>
            </a:r>
          </a:p>
          <a:p>
            <a:pPr lvl="1">
              <a:tabLst>
                <a:tab pos="2865438" algn="l"/>
              </a:tabLst>
            </a:pPr>
            <a:r>
              <a:rPr lang="en-US" dirty="0"/>
              <a:t>FROM contacts	INNER JOIN acts</a:t>
            </a:r>
          </a:p>
          <a:p>
            <a:pPr lvl="1">
              <a:tabLst>
                <a:tab pos="2865438" algn="l"/>
              </a:tabLst>
            </a:pPr>
            <a:r>
              <a:rPr lang="en-US" dirty="0"/>
              <a:t>FROM contacts, acts WHERE</a:t>
            </a:r>
          </a:p>
          <a:p>
            <a:pPr lvl="1">
              <a:tabLst>
                <a:tab pos="2865438" algn="l"/>
              </a:tabLst>
            </a:pPr>
            <a:r>
              <a:rPr lang="en-US" dirty="0"/>
              <a:t>FROM contacts	RIGHT JOIN acts</a:t>
            </a:r>
          </a:p>
          <a:p>
            <a:pPr lvl="1">
              <a:tabLst>
                <a:tab pos="2865438" algn="l"/>
              </a:tabLst>
            </a:pPr>
            <a:r>
              <a:rPr lang="en-US" dirty="0"/>
              <a:t>FROM acts	LEFT JOIN contacts</a:t>
            </a:r>
          </a:p>
          <a:p>
            <a:pPr>
              <a:tabLst>
                <a:tab pos="2865438" algn="l"/>
              </a:tabLst>
            </a:pPr>
            <a:endParaRPr lang="en-US" dirty="0"/>
          </a:p>
          <a:p>
            <a:pPr>
              <a:tabLst>
                <a:tab pos="2865438" algn="l"/>
              </a:tabLst>
            </a:pPr>
            <a:r>
              <a:rPr lang="en-US" dirty="0"/>
              <a:t>Because in this database, there is no donation (act) that doesn’t have a corresponding entry in the contact table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63</a:t>
            </a:fld>
            <a:endParaRPr lang="fr-BE"/>
          </a:p>
        </p:txBody>
      </p:sp>
      <p:grpSp>
        <p:nvGrpSpPr>
          <p:cNvPr id="19" name="Group 18"/>
          <p:cNvGrpSpPr/>
          <p:nvPr/>
        </p:nvGrpSpPr>
        <p:grpSpPr>
          <a:xfrm>
            <a:off x="997744" y="4509120"/>
            <a:ext cx="3456384" cy="2160240"/>
            <a:chOff x="997744" y="4509120"/>
            <a:chExt cx="3456384" cy="2160240"/>
          </a:xfrm>
        </p:grpSpPr>
        <p:sp>
          <p:nvSpPr>
            <p:cNvPr id="11" name="Freeform 10"/>
            <p:cNvSpPr/>
            <p:nvPr/>
          </p:nvSpPr>
          <p:spPr>
            <a:xfrm>
              <a:off x="2303085" y="4732864"/>
              <a:ext cx="851026" cy="1720158"/>
            </a:xfrm>
            <a:custGeom>
              <a:avLst/>
              <a:gdLst>
                <a:gd name="connsiteX0" fmla="*/ 416460 w 851026"/>
                <a:gd name="connsiteY0" fmla="*/ 0 h 1720158"/>
                <a:gd name="connsiteX1" fmla="*/ 194650 w 851026"/>
                <a:gd name="connsiteY1" fmla="*/ 221810 h 1720158"/>
                <a:gd name="connsiteX2" fmla="*/ 81481 w 851026"/>
                <a:gd name="connsiteY2" fmla="*/ 439093 h 1720158"/>
                <a:gd name="connsiteX3" fmla="*/ 13581 w 851026"/>
                <a:gd name="connsiteY3" fmla="*/ 665429 h 1720158"/>
                <a:gd name="connsiteX4" fmla="*/ 0 w 851026"/>
                <a:gd name="connsiteY4" fmla="*/ 1009461 h 1720158"/>
                <a:gd name="connsiteX5" fmla="*/ 58848 w 851026"/>
                <a:gd name="connsiteY5" fmla="*/ 1276538 h 1720158"/>
                <a:gd name="connsiteX6" fmla="*/ 181070 w 851026"/>
                <a:gd name="connsiteY6" fmla="*/ 1480241 h 1720158"/>
                <a:gd name="connsiteX7" fmla="*/ 425513 w 851026"/>
                <a:gd name="connsiteY7" fmla="*/ 1720158 h 1720158"/>
                <a:gd name="connsiteX8" fmla="*/ 665430 w 851026"/>
                <a:gd name="connsiteY8" fmla="*/ 1471188 h 1720158"/>
                <a:gd name="connsiteX9" fmla="*/ 810285 w 851026"/>
                <a:gd name="connsiteY9" fmla="*/ 1190530 h 1720158"/>
                <a:gd name="connsiteX10" fmla="*/ 851026 w 851026"/>
                <a:gd name="connsiteY10" fmla="*/ 927980 h 1720158"/>
                <a:gd name="connsiteX11" fmla="*/ 841973 w 851026"/>
                <a:gd name="connsiteY11" fmla="*/ 674483 h 1720158"/>
                <a:gd name="connsiteX12" fmla="*/ 746911 w 851026"/>
                <a:gd name="connsiteY12" fmla="*/ 375719 h 1720158"/>
                <a:gd name="connsiteX13" fmla="*/ 593002 w 851026"/>
                <a:gd name="connsiteY13" fmla="*/ 140328 h 1720158"/>
                <a:gd name="connsiteX14" fmla="*/ 416460 w 851026"/>
                <a:gd name="connsiteY14" fmla="*/ 0 h 1720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1026" h="1720158">
                  <a:moveTo>
                    <a:pt x="416460" y="0"/>
                  </a:moveTo>
                  <a:lnTo>
                    <a:pt x="194650" y="221810"/>
                  </a:lnTo>
                  <a:lnTo>
                    <a:pt x="81481" y="439093"/>
                  </a:lnTo>
                  <a:lnTo>
                    <a:pt x="13581" y="665429"/>
                  </a:lnTo>
                  <a:lnTo>
                    <a:pt x="0" y="1009461"/>
                  </a:lnTo>
                  <a:lnTo>
                    <a:pt x="58848" y="1276538"/>
                  </a:lnTo>
                  <a:lnTo>
                    <a:pt x="181070" y="1480241"/>
                  </a:lnTo>
                  <a:lnTo>
                    <a:pt x="425513" y="1720158"/>
                  </a:lnTo>
                  <a:lnTo>
                    <a:pt x="665430" y="1471188"/>
                  </a:lnTo>
                  <a:lnTo>
                    <a:pt x="810285" y="1190530"/>
                  </a:lnTo>
                  <a:lnTo>
                    <a:pt x="851026" y="927980"/>
                  </a:lnTo>
                  <a:lnTo>
                    <a:pt x="841973" y="674483"/>
                  </a:lnTo>
                  <a:lnTo>
                    <a:pt x="746911" y="375719"/>
                  </a:lnTo>
                  <a:lnTo>
                    <a:pt x="593002" y="140328"/>
                  </a:lnTo>
                  <a:lnTo>
                    <a:pt x="416460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997744" y="4509120"/>
              <a:ext cx="2160240" cy="216024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solidFill>
                  <a:schemeClr val="tx1"/>
                </a:solidFill>
                <a:latin typeface="Gotham Book" pitchFamily="2" charset="0"/>
              </a:endParaRPr>
            </a:p>
          </p:txBody>
        </p:sp>
        <p:sp>
          <p:nvSpPr>
            <p:cNvPr id="6" name="Oval 5"/>
            <p:cNvSpPr/>
            <p:nvPr/>
          </p:nvSpPr>
          <p:spPr>
            <a:xfrm>
              <a:off x="2293888" y="4509120"/>
              <a:ext cx="2160240" cy="216024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>
                  <a:solidFill>
                    <a:schemeClr val="tx1"/>
                  </a:solidFill>
                  <a:latin typeface="Gotham Book" pitchFamily="2" charset="0"/>
                </a:rPr>
                <a:t>ACTS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997744" y="4509120"/>
              <a:ext cx="2160240" cy="216024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  <a:latin typeface="Gotham Book" pitchFamily="2" charset="0"/>
                </a:rPr>
                <a:t>CONTACTS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451872" y="4509120"/>
            <a:ext cx="3456384" cy="2160240"/>
            <a:chOff x="4953000" y="4149080"/>
            <a:chExt cx="3456384" cy="2160240"/>
          </a:xfrm>
        </p:grpSpPr>
        <p:sp>
          <p:nvSpPr>
            <p:cNvPr id="8" name="Oval 7"/>
            <p:cNvSpPr/>
            <p:nvPr/>
          </p:nvSpPr>
          <p:spPr>
            <a:xfrm>
              <a:off x="4953000" y="4149080"/>
              <a:ext cx="2160240" cy="216024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solidFill>
                  <a:schemeClr val="tx1"/>
                </a:solidFill>
                <a:latin typeface="Gotham Book" pitchFamily="2" charset="0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6249144" y="4149080"/>
              <a:ext cx="2160240" cy="216024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>
                  <a:solidFill>
                    <a:schemeClr val="tx1"/>
                  </a:solidFill>
                  <a:latin typeface="Gotham Book" pitchFamily="2" charset="0"/>
                </a:rPr>
                <a:t>ACTS</a:t>
              </a:r>
            </a:p>
          </p:txBody>
        </p:sp>
        <p:sp>
          <p:nvSpPr>
            <p:cNvPr id="10" name="Oval 9"/>
            <p:cNvSpPr/>
            <p:nvPr/>
          </p:nvSpPr>
          <p:spPr>
            <a:xfrm>
              <a:off x="4953000" y="4149080"/>
              <a:ext cx="2160240" cy="216024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  <a:latin typeface="Gotham Book" pitchFamily="2" charset="0"/>
                </a:rPr>
                <a:t>CONTACTS</a:t>
              </a:r>
            </a:p>
          </p:txBody>
        </p:sp>
      </p:grpSp>
      <p:sp>
        <p:nvSpPr>
          <p:cNvPr id="17" name="Rectangle 16"/>
          <p:cNvSpPr/>
          <p:nvPr/>
        </p:nvSpPr>
        <p:spPr>
          <a:xfrm>
            <a:off x="920552" y="1700808"/>
            <a:ext cx="360040" cy="86409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920552" y="2599204"/>
            <a:ext cx="360040" cy="64807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Compute aggregates on query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Count the number of donors by frequency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of regular donations (“DO”), excluding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automatic deductions (“PA”)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Step 1, compute frequencies</a:t>
            </a:r>
          </a:p>
          <a:p>
            <a:r>
              <a:rPr lang="en-US" dirty="0"/>
              <a:t>SELECT </a:t>
            </a:r>
            <a:r>
              <a:rPr lang="en-US" dirty="0" err="1"/>
              <a:t>contact_id</a:t>
            </a:r>
            <a:r>
              <a:rPr lang="en-US" dirty="0"/>
              <a:t>, COUNT(*) AS frequency</a:t>
            </a:r>
          </a:p>
          <a:p>
            <a:r>
              <a:rPr lang="en-US" dirty="0"/>
              <a:t>FROM acts </a:t>
            </a:r>
          </a:p>
          <a:p>
            <a:r>
              <a:rPr lang="en-US" dirty="0"/>
              <a:t>WHERE </a:t>
            </a:r>
            <a:r>
              <a:rPr lang="en-US" dirty="0" err="1"/>
              <a:t>act_type_id</a:t>
            </a:r>
            <a:r>
              <a:rPr lang="en-US" dirty="0"/>
              <a:t> LIKE "DO"</a:t>
            </a:r>
          </a:p>
          <a:p>
            <a:r>
              <a:rPr lang="en-US" dirty="0"/>
              <a:t>GROUP BY </a:t>
            </a:r>
            <a:r>
              <a:rPr lang="en-US" dirty="0" err="1"/>
              <a:t>contact_id</a:t>
            </a:r>
            <a:r>
              <a:rPr lang="en-US" dirty="0"/>
              <a:t>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64</a:t>
            </a:fld>
            <a:endParaRPr lang="fr-BE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 aggregates on query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Count the number of donors by frequency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Step 2, group donors by frequencies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Note that every </a:t>
            </a:r>
            <a:r>
              <a:rPr lang="en-US" u="sng" dirty="0">
                <a:solidFill>
                  <a:schemeClr val="bg1">
                    <a:lumMod val="50000"/>
                  </a:schemeClr>
                </a:solidFill>
              </a:rPr>
              <a:t>derived table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needs its own alias</a:t>
            </a:r>
          </a:p>
          <a:p>
            <a:r>
              <a:rPr lang="en-US" dirty="0"/>
              <a:t>SELECT COUNT(frequency) AS counter, frequency</a:t>
            </a:r>
          </a:p>
          <a:p>
            <a:r>
              <a:rPr lang="en-US" dirty="0"/>
              <a:t>FROM (</a:t>
            </a:r>
            <a:r>
              <a:rPr lang="en-US" dirty="0">
                <a:solidFill>
                  <a:srgbClr val="00B0F0"/>
                </a:solidFill>
              </a:rPr>
              <a:t>SELECT </a:t>
            </a:r>
            <a:r>
              <a:rPr lang="en-US" dirty="0" err="1">
                <a:solidFill>
                  <a:srgbClr val="00B0F0"/>
                </a:solidFill>
              </a:rPr>
              <a:t>contact_id</a:t>
            </a:r>
            <a:r>
              <a:rPr lang="en-US" dirty="0">
                <a:solidFill>
                  <a:srgbClr val="00B0F0"/>
                </a:solidFill>
              </a:rPr>
              <a:t>, COUNT(*) AS frequency</a:t>
            </a:r>
          </a:p>
          <a:p>
            <a:r>
              <a:rPr lang="en-US" dirty="0">
                <a:solidFill>
                  <a:srgbClr val="00B0F0"/>
                </a:solidFill>
              </a:rPr>
              <a:t>      FROM acts </a:t>
            </a:r>
          </a:p>
          <a:p>
            <a:r>
              <a:rPr lang="en-US" dirty="0">
                <a:solidFill>
                  <a:srgbClr val="00B0F0"/>
                </a:solidFill>
              </a:rPr>
              <a:t>      WHERE </a:t>
            </a:r>
            <a:r>
              <a:rPr lang="en-US" dirty="0" err="1">
                <a:solidFill>
                  <a:srgbClr val="00B0F0"/>
                </a:solidFill>
              </a:rPr>
              <a:t>act_type_id</a:t>
            </a:r>
            <a:r>
              <a:rPr lang="en-US" dirty="0">
                <a:solidFill>
                  <a:srgbClr val="00B0F0"/>
                </a:solidFill>
              </a:rPr>
              <a:t> LIKE "DO“</a:t>
            </a:r>
          </a:p>
          <a:p>
            <a:r>
              <a:rPr lang="en-US" dirty="0">
                <a:solidFill>
                  <a:srgbClr val="00B0F0"/>
                </a:solidFill>
              </a:rPr>
              <a:t>      GROUP BY </a:t>
            </a:r>
            <a:r>
              <a:rPr lang="en-US" dirty="0" err="1">
                <a:solidFill>
                  <a:srgbClr val="00B0F0"/>
                </a:solidFill>
              </a:rPr>
              <a:t>contact_id</a:t>
            </a:r>
            <a:r>
              <a:rPr lang="en-US" dirty="0"/>
              <a:t>) AS q</a:t>
            </a:r>
          </a:p>
          <a:p>
            <a:r>
              <a:rPr lang="en-US" dirty="0"/>
              <a:t>GROUP BY frequency</a:t>
            </a:r>
          </a:p>
          <a:p>
            <a:r>
              <a:rPr lang="en-US" dirty="0"/>
              <a:t>ORDER BY frequency;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65</a:t>
            </a:fld>
            <a:endParaRPr lang="fr-BE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Joining tables and query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Report average frequency and donation amount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by prefix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Step 1</a:t>
            </a:r>
          </a:p>
          <a:p>
            <a:r>
              <a:rPr lang="en-US" dirty="0"/>
              <a:t>SELECT </a:t>
            </a:r>
            <a:r>
              <a:rPr lang="en-US" dirty="0" err="1"/>
              <a:t>contact_id</a:t>
            </a:r>
            <a:r>
              <a:rPr lang="en-US" dirty="0"/>
              <a:t>,</a:t>
            </a:r>
          </a:p>
          <a:p>
            <a:r>
              <a:rPr lang="en-US" dirty="0"/>
              <a:t>       COUNT(*) AS frequency,</a:t>
            </a:r>
          </a:p>
          <a:p>
            <a:r>
              <a:rPr lang="en-US" dirty="0"/>
              <a:t>       AVG(amount) AS </a:t>
            </a:r>
            <a:r>
              <a:rPr lang="en-US" dirty="0" err="1"/>
              <a:t>avgamount</a:t>
            </a:r>
            <a:endParaRPr lang="en-US" dirty="0"/>
          </a:p>
          <a:p>
            <a:r>
              <a:rPr lang="en-US" dirty="0"/>
              <a:t>FROM acts</a:t>
            </a:r>
          </a:p>
          <a:p>
            <a:r>
              <a:rPr lang="en-US" dirty="0"/>
              <a:t>WHERE </a:t>
            </a:r>
            <a:r>
              <a:rPr lang="en-US" dirty="0" err="1"/>
              <a:t>act_type_id</a:t>
            </a:r>
            <a:r>
              <a:rPr lang="en-US" dirty="0"/>
              <a:t> LIKE "DO“</a:t>
            </a:r>
          </a:p>
          <a:p>
            <a:r>
              <a:rPr lang="en-US" dirty="0"/>
              <a:t>GROUP BY </a:t>
            </a:r>
            <a:r>
              <a:rPr lang="en-US" dirty="0" err="1"/>
              <a:t>contact_id</a:t>
            </a:r>
            <a:r>
              <a:rPr lang="en-US" dirty="0"/>
              <a:t>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66</a:t>
            </a:fld>
            <a:endParaRPr lang="fr-BE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Joining tables and query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Report average frequency and donation amount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by prefix, step 2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Note the difference between computing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AVG(amount) and AVG(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avgamount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  <a:p>
            <a:r>
              <a:rPr lang="en-US" dirty="0"/>
              <a:t>SELECT </a:t>
            </a:r>
            <a:r>
              <a:rPr lang="en-US" dirty="0" err="1"/>
              <a:t>prefix_id</a:t>
            </a:r>
            <a:r>
              <a:rPr lang="en-US" dirty="0"/>
              <a:t>,</a:t>
            </a:r>
          </a:p>
          <a:p>
            <a:r>
              <a:rPr lang="en-US" dirty="0"/>
              <a:t>       AVG(frequency),</a:t>
            </a:r>
          </a:p>
          <a:p>
            <a:r>
              <a:rPr lang="en-US" dirty="0"/>
              <a:t>       AVG(</a:t>
            </a:r>
            <a:r>
              <a:rPr lang="en-US" dirty="0" err="1"/>
              <a:t>avgamount</a:t>
            </a:r>
            <a:r>
              <a:rPr lang="en-US" dirty="0"/>
              <a:t>),</a:t>
            </a:r>
          </a:p>
          <a:p>
            <a:r>
              <a:rPr lang="en-US" dirty="0"/>
              <a:t>       COUNT(*)</a:t>
            </a:r>
          </a:p>
          <a:p>
            <a:r>
              <a:rPr lang="en-US" dirty="0"/>
              <a:t>FROM contacts c</a:t>
            </a:r>
          </a:p>
          <a:p>
            <a:r>
              <a:rPr lang="en-US" dirty="0"/>
              <a:t>JOIN (</a:t>
            </a:r>
            <a:r>
              <a:rPr lang="en-US" dirty="0">
                <a:solidFill>
                  <a:srgbClr val="00B0F0"/>
                </a:solidFill>
              </a:rPr>
              <a:t>SELECT </a:t>
            </a:r>
            <a:r>
              <a:rPr lang="en-US" dirty="0" err="1">
                <a:solidFill>
                  <a:srgbClr val="00B0F0"/>
                </a:solidFill>
              </a:rPr>
              <a:t>contact_id</a:t>
            </a:r>
            <a:r>
              <a:rPr lang="en-US" dirty="0">
                <a:solidFill>
                  <a:srgbClr val="00B0F0"/>
                </a:solidFill>
              </a:rPr>
              <a:t>,</a:t>
            </a:r>
          </a:p>
          <a:p>
            <a:r>
              <a:rPr lang="en-US" dirty="0">
                <a:solidFill>
                  <a:srgbClr val="00B0F0"/>
                </a:solidFill>
              </a:rPr>
              <a:t>             COUNT(*) AS frequency,</a:t>
            </a:r>
          </a:p>
          <a:p>
            <a:r>
              <a:rPr lang="en-US" dirty="0">
                <a:solidFill>
                  <a:srgbClr val="00B0F0"/>
                </a:solidFill>
              </a:rPr>
              <a:t>             AVG(amount) AS </a:t>
            </a:r>
            <a:r>
              <a:rPr lang="en-US" dirty="0" err="1">
                <a:solidFill>
                  <a:srgbClr val="00B0F0"/>
                </a:solidFill>
              </a:rPr>
              <a:t>avgamount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dirty="0">
                <a:solidFill>
                  <a:srgbClr val="00B0F0"/>
                </a:solidFill>
              </a:rPr>
              <a:t>      FROM acts</a:t>
            </a:r>
          </a:p>
          <a:p>
            <a:r>
              <a:rPr lang="en-US" dirty="0">
                <a:solidFill>
                  <a:srgbClr val="00B0F0"/>
                </a:solidFill>
              </a:rPr>
              <a:t>      WHERE </a:t>
            </a:r>
            <a:r>
              <a:rPr lang="en-US" dirty="0" err="1">
                <a:solidFill>
                  <a:srgbClr val="00B0F0"/>
                </a:solidFill>
              </a:rPr>
              <a:t>act_type_id</a:t>
            </a:r>
            <a:r>
              <a:rPr lang="en-US" dirty="0">
                <a:solidFill>
                  <a:srgbClr val="00B0F0"/>
                </a:solidFill>
              </a:rPr>
              <a:t> LIKE "DO"</a:t>
            </a:r>
          </a:p>
          <a:p>
            <a:r>
              <a:rPr lang="en-US" dirty="0">
                <a:solidFill>
                  <a:srgbClr val="00B0F0"/>
                </a:solidFill>
              </a:rPr>
              <a:t>      GROUP BY </a:t>
            </a:r>
            <a:r>
              <a:rPr lang="en-US" dirty="0" err="1">
                <a:solidFill>
                  <a:srgbClr val="00B0F0"/>
                </a:solidFill>
              </a:rPr>
              <a:t>contact_id</a:t>
            </a:r>
            <a:r>
              <a:rPr lang="en-US" dirty="0"/>
              <a:t>) AS q</a:t>
            </a:r>
          </a:p>
          <a:p>
            <a:r>
              <a:rPr lang="en-US" dirty="0"/>
              <a:t>ON c.id = </a:t>
            </a:r>
            <a:r>
              <a:rPr lang="en-US" dirty="0" err="1"/>
              <a:t>q.contact_id</a:t>
            </a:r>
            <a:endParaRPr lang="en-US" dirty="0"/>
          </a:p>
          <a:p>
            <a:r>
              <a:rPr lang="en-US" dirty="0"/>
              <a:t>GROUP BY 1</a:t>
            </a:r>
          </a:p>
          <a:p>
            <a:r>
              <a:rPr lang="en-US" dirty="0"/>
              <a:t>ORDER BY 2 DESC;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67</a:t>
            </a:fld>
            <a:endParaRPr lang="fr-BE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joins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Compute number of regular donations and number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of automatic deductions for all donors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# Note: query may be a bit slower</a:t>
            </a:r>
          </a:p>
          <a:p>
            <a:r>
              <a:rPr lang="en-US" dirty="0"/>
              <a:t>SELECT c.id, </a:t>
            </a:r>
            <a:r>
              <a:rPr lang="en-US" dirty="0" err="1"/>
              <a:t>d.frequency</a:t>
            </a:r>
            <a:r>
              <a:rPr lang="en-US" dirty="0"/>
              <a:t>, </a:t>
            </a:r>
            <a:r>
              <a:rPr lang="en-US" dirty="0" err="1"/>
              <a:t>p.frequency</a:t>
            </a:r>
            <a:endParaRPr lang="en-US" dirty="0"/>
          </a:p>
          <a:p>
            <a:r>
              <a:rPr lang="en-US" dirty="0"/>
              <a:t>FROM contacts c</a:t>
            </a:r>
          </a:p>
          <a:p>
            <a:r>
              <a:rPr lang="en-US" dirty="0"/>
              <a:t>LEFT JOIN (</a:t>
            </a:r>
            <a:r>
              <a:rPr lang="en-US" dirty="0">
                <a:solidFill>
                  <a:srgbClr val="00B0F0"/>
                </a:solidFill>
              </a:rPr>
              <a:t>SELECT </a:t>
            </a:r>
            <a:r>
              <a:rPr lang="en-US" dirty="0" err="1">
                <a:solidFill>
                  <a:srgbClr val="00B0F0"/>
                </a:solidFill>
              </a:rPr>
              <a:t>contact_id</a:t>
            </a:r>
            <a:r>
              <a:rPr lang="en-US" dirty="0">
                <a:solidFill>
                  <a:srgbClr val="00B0F0"/>
                </a:solidFill>
              </a:rPr>
              <a:t>, COUNT(*) AS frequency</a:t>
            </a:r>
          </a:p>
          <a:p>
            <a:r>
              <a:rPr lang="en-US" dirty="0">
                <a:solidFill>
                  <a:srgbClr val="00B0F0"/>
                </a:solidFill>
              </a:rPr>
              <a:t>           FROM acts WHERE </a:t>
            </a:r>
            <a:r>
              <a:rPr lang="en-US" dirty="0" err="1">
                <a:solidFill>
                  <a:srgbClr val="00B0F0"/>
                </a:solidFill>
              </a:rPr>
              <a:t>act_type_id</a:t>
            </a:r>
            <a:r>
              <a:rPr lang="en-US" dirty="0">
                <a:solidFill>
                  <a:srgbClr val="00B0F0"/>
                </a:solidFill>
              </a:rPr>
              <a:t> LIKE "DO"</a:t>
            </a:r>
          </a:p>
          <a:p>
            <a:r>
              <a:rPr lang="en-US" dirty="0">
                <a:solidFill>
                  <a:srgbClr val="00B0F0"/>
                </a:solidFill>
              </a:rPr>
              <a:t>           GROUP BY 1</a:t>
            </a:r>
            <a:r>
              <a:rPr lang="en-US" dirty="0"/>
              <a:t>) AS d</a:t>
            </a:r>
          </a:p>
          <a:p>
            <a:r>
              <a:rPr lang="en-US" dirty="0"/>
              <a:t>ON c.id = </a:t>
            </a:r>
            <a:r>
              <a:rPr lang="en-US" dirty="0" err="1"/>
              <a:t>d.contact_id</a:t>
            </a:r>
            <a:endParaRPr lang="en-US" dirty="0"/>
          </a:p>
          <a:p>
            <a:r>
              <a:rPr lang="en-US" dirty="0"/>
              <a:t>LEFT JOIN (</a:t>
            </a:r>
            <a:r>
              <a:rPr lang="en-US" dirty="0">
                <a:solidFill>
                  <a:schemeClr val="accent3"/>
                </a:solidFill>
              </a:rPr>
              <a:t>SELECT </a:t>
            </a:r>
            <a:r>
              <a:rPr lang="en-US" dirty="0" err="1">
                <a:solidFill>
                  <a:schemeClr val="accent3"/>
                </a:solidFill>
              </a:rPr>
              <a:t>contact_id</a:t>
            </a:r>
            <a:r>
              <a:rPr lang="en-US" dirty="0">
                <a:solidFill>
                  <a:schemeClr val="accent3"/>
                </a:solidFill>
              </a:rPr>
              <a:t>, COUNT(*) AS frequency</a:t>
            </a:r>
          </a:p>
          <a:p>
            <a:r>
              <a:rPr lang="en-US" dirty="0">
                <a:solidFill>
                  <a:schemeClr val="accent3"/>
                </a:solidFill>
              </a:rPr>
              <a:t>           FROM acts WHERE </a:t>
            </a:r>
            <a:r>
              <a:rPr lang="en-US" dirty="0" err="1">
                <a:solidFill>
                  <a:schemeClr val="accent3"/>
                </a:solidFill>
              </a:rPr>
              <a:t>act_type_id</a:t>
            </a:r>
            <a:r>
              <a:rPr lang="en-US" dirty="0">
                <a:solidFill>
                  <a:schemeClr val="accent3"/>
                </a:solidFill>
              </a:rPr>
              <a:t> LIKE "PA"</a:t>
            </a:r>
          </a:p>
          <a:p>
            <a:r>
              <a:rPr lang="en-US" dirty="0">
                <a:solidFill>
                  <a:schemeClr val="accent3"/>
                </a:solidFill>
              </a:rPr>
              <a:t>           GROUP BY 1</a:t>
            </a:r>
            <a:r>
              <a:rPr lang="en-US" dirty="0"/>
              <a:t>) AS p</a:t>
            </a:r>
          </a:p>
          <a:p>
            <a:r>
              <a:rPr lang="en-US" dirty="0"/>
              <a:t>ON c.id = </a:t>
            </a:r>
            <a:r>
              <a:rPr lang="en-US" dirty="0" err="1"/>
              <a:t>p.contact_id</a:t>
            </a:r>
            <a:endParaRPr lang="en-US" dirty="0"/>
          </a:p>
          <a:p>
            <a:r>
              <a:rPr lang="en-US" dirty="0"/>
              <a:t>ORDER BY c.id;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68</a:t>
            </a:fld>
            <a:endParaRPr lang="fr-BE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That’s all folks 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7</a:t>
            </a:fld>
            <a:endParaRPr lang="fr-BE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 cstate="print"/>
          <a:srcRect l="15403" t="52156" r="32789"/>
          <a:stretch>
            <a:fillRect/>
          </a:stretch>
        </p:blipFill>
        <p:spPr bwMode="auto">
          <a:xfrm>
            <a:off x="1064568" y="2708920"/>
            <a:ext cx="7200800" cy="4156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 cstate="print"/>
          <a:srcRect l="15403" t="15683" r="32789" b="63594"/>
          <a:stretch>
            <a:fillRect/>
          </a:stretch>
        </p:blipFill>
        <p:spPr bwMode="auto">
          <a:xfrm>
            <a:off x="1064568" y="908720"/>
            <a:ext cx="7200800" cy="18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580" name="AutoShape 4" descr="Harvard Business Review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4582" name="Picture 6"/>
          <p:cNvPicPr>
            <a:picLocks noChangeAspect="1" noChangeArrowheads="1"/>
          </p:cNvPicPr>
          <p:nvPr/>
        </p:nvPicPr>
        <p:blipFill>
          <a:blip r:embed="rId3" cstate="print"/>
          <a:srcRect l="17220" r="12864"/>
          <a:stretch>
            <a:fillRect/>
          </a:stretch>
        </p:blipFill>
        <p:spPr bwMode="auto">
          <a:xfrm>
            <a:off x="8409384" y="78541"/>
            <a:ext cx="1440160" cy="9741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95BD03C-97A5-4212-8986-861D26E10311}"/>
              </a:ext>
            </a:extLst>
          </p:cNvPr>
          <p:cNvSpPr/>
          <p:nvPr/>
        </p:nvSpPr>
        <p:spPr>
          <a:xfrm>
            <a:off x="3368824" y="0"/>
            <a:ext cx="653717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3368824" cy="6858000"/>
          </a:xfrm>
          <a:prstGeom prst="rect">
            <a:avLst/>
          </a:prstGeom>
          <a:solidFill>
            <a:srgbClr val="D9D9D9">
              <a:alpha val="6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8</a:t>
            </a:fld>
            <a:endParaRPr lang="fr-B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4981BB7E-A70F-40B4-B084-47DAC7F9AB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8550" y="408236"/>
            <a:ext cx="2371725" cy="22764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97EBD28-D235-4B4B-B8F6-44A0119F66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643" t="51342" r="25285" b="27186"/>
          <a:stretch/>
        </p:blipFill>
        <p:spPr>
          <a:xfrm>
            <a:off x="3639952" y="601959"/>
            <a:ext cx="5938796" cy="186315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BE124F1-D735-4A3E-9F82-5B25A6440D5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7643" t="29870" r="25285" b="48658"/>
          <a:stretch/>
        </p:blipFill>
        <p:spPr>
          <a:xfrm>
            <a:off x="3639953" y="4493198"/>
            <a:ext cx="5938795" cy="18631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DE29F0A-A3CD-4A76-B97C-A95122F2EA7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643" t="74003" r="25285" b="7056"/>
          <a:stretch/>
        </p:blipFill>
        <p:spPr>
          <a:xfrm>
            <a:off x="3639950" y="2684711"/>
            <a:ext cx="5938798" cy="164355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philosophy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  <a:p>
            <a:pPr lvl="1"/>
            <a:r>
              <a:rPr lang="en-US" dirty="0"/>
              <a:t>Understand</a:t>
            </a:r>
          </a:p>
          <a:p>
            <a:pPr lvl="1"/>
            <a:r>
              <a:rPr lang="en-US" dirty="0"/>
              <a:t>Manage</a:t>
            </a:r>
          </a:p>
          <a:p>
            <a:pPr lvl="1"/>
            <a:r>
              <a:rPr lang="en-US" dirty="0">
                <a:solidFill>
                  <a:srgbClr val="CC3433"/>
                </a:solidFill>
              </a:rPr>
              <a:t>Do</a:t>
            </a:r>
          </a:p>
          <a:p>
            <a:endParaRPr lang="en-US" dirty="0"/>
          </a:p>
          <a:p>
            <a:r>
              <a:rPr lang="en-US" dirty="0"/>
              <a:t>Methodology</a:t>
            </a:r>
          </a:p>
          <a:p>
            <a:pPr lvl="1"/>
            <a:r>
              <a:rPr lang="en-US" dirty="0"/>
              <a:t>Hands-on and practical</a:t>
            </a:r>
          </a:p>
          <a:p>
            <a:pPr lvl="1"/>
            <a:r>
              <a:rPr lang="en-US" dirty="0"/>
              <a:t>Technically-oriented</a:t>
            </a:r>
          </a:p>
          <a:p>
            <a:pPr lvl="1"/>
            <a:r>
              <a:rPr lang="en-US" dirty="0"/>
              <a:t>Focus on homework &amp; coaching</a:t>
            </a:r>
          </a:p>
          <a:p>
            <a:endParaRPr lang="en-US" dirty="0"/>
          </a:p>
          <a:p>
            <a:r>
              <a:rPr lang="en-US" dirty="0"/>
              <a:t>Material</a:t>
            </a:r>
          </a:p>
          <a:p>
            <a:pPr lvl="1"/>
            <a:r>
              <a:rPr lang="en-US" dirty="0"/>
              <a:t>Open-source, widely used software</a:t>
            </a:r>
          </a:p>
          <a:p>
            <a:pPr lvl="1"/>
            <a:r>
              <a:rPr lang="en-US" dirty="0"/>
              <a:t>Low level programming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5687-1239-4E04-8306-49ECDD3E83CE}" type="slidenum">
              <a:rPr lang="fr-BE" smtClean="0"/>
              <a:pPr/>
              <a:t>9</a:t>
            </a:fld>
            <a:endParaRPr lang="fr-B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ide mode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Slide model</Template>
  <TotalTime>2745</TotalTime>
  <Words>4155</Words>
  <Application>Microsoft Office PowerPoint</Application>
  <PresentationFormat>A4 Paper (210x297 mm)</PresentationFormat>
  <Paragraphs>813</Paragraphs>
  <Slides>69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8" baseType="lpstr">
      <vt:lpstr>Calibri</vt:lpstr>
      <vt:lpstr>Gotham Medium</vt:lpstr>
      <vt:lpstr>Code New Roman</vt:lpstr>
      <vt:lpstr>Times New Roman</vt:lpstr>
      <vt:lpstr>Gotham Book</vt:lpstr>
      <vt:lpstr>Arial</vt:lpstr>
      <vt:lpstr>Courier New</vt:lpstr>
      <vt:lpstr>Gotham</vt:lpstr>
      <vt:lpstr>Slide model</vt:lpstr>
      <vt:lpstr>Marketing Analytics</vt:lpstr>
      <vt:lpstr>Agenda</vt:lpstr>
      <vt:lpstr>Course introduction</vt:lpstr>
      <vt:lpstr>Analytics</vt:lpstr>
      <vt:lpstr>Marketing analytics</vt:lpstr>
      <vt:lpstr>Marketing analytics</vt:lpstr>
      <vt:lpstr>PowerPoint Presentation</vt:lpstr>
      <vt:lpstr>PowerPoint Presentation</vt:lpstr>
      <vt:lpstr>Course philosophy</vt:lpstr>
      <vt:lpstr>Marketing analytics process</vt:lpstr>
      <vt:lpstr>Extract</vt:lpstr>
      <vt:lpstr>Analyze</vt:lpstr>
      <vt:lpstr>Report</vt:lpstr>
      <vt:lpstr>Downloads (in that order)</vt:lpstr>
      <vt:lpstr>If you have a Mac...</vt:lpstr>
      <vt:lpstr>Sessions</vt:lpstr>
      <vt:lpstr>Grading</vt:lpstr>
      <vt:lpstr>Assignments and term project</vt:lpstr>
      <vt:lpstr>Resources on the course website</vt:lpstr>
      <vt:lpstr>Four more things...</vt:lpstr>
      <vt:lpstr>Next…</vt:lpstr>
      <vt:lpstr>DATABASE</vt:lpstr>
      <vt:lpstr>Database</vt:lpstr>
      <vt:lpstr>Database</vt:lpstr>
      <vt:lpstr>Database</vt:lpstr>
      <vt:lpstr>DBMS</vt:lpstr>
      <vt:lpstr>DBMS</vt:lpstr>
      <vt:lpstr>Trends in data storage</vt:lpstr>
      <vt:lpstr>Trends in data storage</vt:lpstr>
      <vt:lpstr>mysql</vt:lpstr>
      <vt:lpstr>MySQL</vt:lpstr>
      <vt:lpstr>MySQL download</vt:lpstr>
      <vt:lpstr>SQL QUERIES</vt:lpstr>
      <vt:lpstr>Please note…</vt:lpstr>
      <vt:lpstr>Database manipulation</vt:lpstr>
      <vt:lpstr>To create a table</vt:lpstr>
      <vt:lpstr>Data types</vt:lpstr>
      <vt:lpstr>Create table</vt:lpstr>
      <vt:lpstr>Load data from file</vt:lpstr>
      <vt:lpstr>Insert, update, or delete rows</vt:lpstr>
      <vt:lpstr>Select (list) data</vt:lpstr>
      <vt:lpstr>Select aggregate functions</vt:lpstr>
      <vt:lpstr>Why not compute aggregates outside MySQL</vt:lpstr>
      <vt:lpstr>Rename output</vt:lpstr>
      <vt:lpstr>Group and sort output</vt:lpstr>
      <vt:lpstr>Group and sort output (additional example)</vt:lpstr>
      <vt:lpstr>Group and sort output (additional example)</vt:lpstr>
      <vt:lpstr>Introduce conditions</vt:lpstr>
      <vt:lpstr>Introduce conditions (additional example)</vt:lpstr>
      <vt:lpstr>Introduce conditions (additional example)</vt:lpstr>
      <vt:lpstr>Join tables</vt:lpstr>
      <vt:lpstr>Join tables</vt:lpstr>
      <vt:lpstr>Join tables</vt:lpstr>
      <vt:lpstr>Join tables (less verbose)</vt:lpstr>
      <vt:lpstr>Join tables (less verbose)</vt:lpstr>
      <vt:lpstr>Join tables (another example)</vt:lpstr>
      <vt:lpstr>Join tables (another example)</vt:lpstr>
      <vt:lpstr>Join tables (another example)</vt:lpstr>
      <vt:lpstr>Different types of SQL JOINs</vt:lpstr>
      <vt:lpstr>Different types of SQL JOINs</vt:lpstr>
      <vt:lpstr>Different types of SQL JOINs</vt:lpstr>
      <vt:lpstr>Join tables (another example)</vt:lpstr>
      <vt:lpstr>It can be troubling…</vt:lpstr>
      <vt:lpstr>Compute aggregates on query results</vt:lpstr>
      <vt:lpstr>Compute aggregates on query results</vt:lpstr>
      <vt:lpstr>Joining tables and query results</vt:lpstr>
      <vt:lpstr>Joining tables and query results</vt:lpstr>
      <vt:lpstr>Multiple joins</vt:lpstr>
      <vt:lpstr>That’s all folks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Arnaud De Bruyn</dc:creator>
  <cp:lastModifiedBy>Arnaud De Bruyn</cp:lastModifiedBy>
  <cp:revision>72</cp:revision>
  <dcterms:created xsi:type="dcterms:W3CDTF">2015-01-09T07:44:21Z</dcterms:created>
  <dcterms:modified xsi:type="dcterms:W3CDTF">2022-10-03T08:14:12Z</dcterms:modified>
</cp:coreProperties>
</file>

<file path=docProps/thumbnail.jpeg>
</file>